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68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61" r:id="rId6"/>
    <p:sldId id="262" r:id="rId7"/>
    <p:sldId id="297" r:id="rId8"/>
    <p:sldId id="299" r:id="rId9"/>
    <p:sldId id="298" r:id="rId10"/>
    <p:sldId id="263" r:id="rId11"/>
    <p:sldId id="300" r:id="rId12"/>
    <p:sldId id="301" r:id="rId13"/>
    <p:sldId id="302" r:id="rId14"/>
    <p:sldId id="265" r:id="rId15"/>
    <p:sldId id="266" r:id="rId16"/>
    <p:sldId id="267" r:id="rId17"/>
    <p:sldId id="269" r:id="rId18"/>
    <p:sldId id="270" r:id="rId19"/>
    <p:sldId id="271" r:id="rId20"/>
    <p:sldId id="272" r:id="rId21"/>
    <p:sldId id="273" r:id="rId22"/>
    <p:sldId id="274" r:id="rId23"/>
    <p:sldId id="276" r:id="rId24"/>
    <p:sldId id="279" r:id="rId25"/>
    <p:sldId id="295" r:id="rId26"/>
    <p:sldId id="277" r:id="rId27"/>
    <p:sldId id="278" r:id="rId28"/>
    <p:sldId id="280" r:id="rId29"/>
    <p:sldId id="281" r:id="rId30"/>
    <p:sldId id="282" r:id="rId31"/>
    <p:sldId id="283" r:id="rId32"/>
    <p:sldId id="286" r:id="rId33"/>
    <p:sldId id="285" r:id="rId34"/>
    <p:sldId id="287" r:id="rId35"/>
    <p:sldId id="288" r:id="rId36"/>
    <p:sldId id="289" r:id="rId37"/>
    <p:sldId id="290" r:id="rId38"/>
    <p:sldId id="291" r:id="rId39"/>
    <p:sldId id="294" r:id="rId40"/>
    <p:sldId id="296" r:id="rId41"/>
    <p:sldId id="293" r:id="rId4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2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75814-3A7C-4E16-8B05-72A512F775AE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08C46C-16A6-47AC-9EF9-FFDF35C68863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36562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8C46C-16A6-47AC-9EF9-FFDF35C68863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2213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167862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802170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2123264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6856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460491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663302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10939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2649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13930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00634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8C46C-16A6-47AC-9EF9-FFDF35C68863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909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8C46C-16A6-47AC-9EF9-FFDF35C68863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69474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8C46C-16A6-47AC-9EF9-FFDF35C68863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49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8C46C-16A6-47AC-9EF9-FFDF35C68863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542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08C46C-16A6-47AC-9EF9-FFDF35C68863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6204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764523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3571308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995555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424376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6636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855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895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50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258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089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16232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8312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756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97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890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4166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7376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936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8943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4791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7326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A33BF04C-88C7-41D3-BE05-B4613509226F}" type="datetimeFigureOut">
              <a:rPr lang="it-IT" smtClean="0"/>
              <a:t>23/02/2015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it-IT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B7E4181D-E17D-463A-9F88-124DE4B5CCC0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065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9" r:id="rId1"/>
    <p:sldLayoutId id="2147484070" r:id="rId2"/>
    <p:sldLayoutId id="2147484071" r:id="rId3"/>
    <p:sldLayoutId id="2147484072" r:id="rId4"/>
    <p:sldLayoutId id="2147484073" r:id="rId5"/>
    <p:sldLayoutId id="2147484074" r:id="rId6"/>
    <p:sldLayoutId id="2147484075" r:id="rId7"/>
    <p:sldLayoutId id="2147484076" r:id="rId8"/>
    <p:sldLayoutId id="2147484077" r:id="rId9"/>
    <p:sldLayoutId id="2147484078" r:id="rId10"/>
    <p:sldLayoutId id="2147484079" r:id="rId11"/>
    <p:sldLayoutId id="2147484080" r:id="rId12"/>
    <p:sldLayoutId id="2147484081" r:id="rId13"/>
    <p:sldLayoutId id="2147484082" r:id="rId14"/>
    <p:sldLayoutId id="2147484083" r:id="rId15"/>
    <p:sldLayoutId id="2147484084" r:id="rId16"/>
    <p:sldLayoutId id="2147484085" r:id="rId17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video" Target="../media/media4.mp4"/><Relationship Id="rId11" Type="http://schemas.openxmlformats.org/officeDocument/2006/relationships/image" Target="../media/image13.png"/><Relationship Id="rId5" Type="http://schemas.microsoft.com/office/2007/relationships/media" Target="../media/media4.mp4"/><Relationship Id="rId10" Type="http://schemas.openxmlformats.org/officeDocument/2006/relationships/image" Target="../media/image12.png"/><Relationship Id="rId4" Type="http://schemas.openxmlformats.org/officeDocument/2006/relationships/video" Target="../media/media3.mp4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png"/><Relationship Id="rId5" Type="http://schemas.openxmlformats.org/officeDocument/2006/relationships/image" Target="../media/image18.emf"/><Relationship Id="rId4" Type="http://schemas.openxmlformats.org/officeDocument/2006/relationships/package" Target="../embeddings/Microsoft_Excel_Worksheet1.xlsx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youtube.com/watch?v=eF0hZ-zJrBI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16000"/>
                <a:lumOff val="84000"/>
              </a:schemeClr>
            </a:gs>
            <a:gs pos="46000">
              <a:srgbClr val="0070C0">
                <a:lumMod val="98000"/>
                <a:lumOff val="2000"/>
              </a:srgbClr>
            </a:gs>
            <a:gs pos="100000">
              <a:srgbClr val="0070C0">
                <a:lumMod val="85000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866" y="1467238"/>
            <a:ext cx="9144000" cy="1831852"/>
          </a:xfrm>
          <a:noFill/>
          <a:ln>
            <a:noFill/>
          </a:ln>
          <a:effectLst/>
        </p:spPr>
        <p:txBody>
          <a:bodyPr>
            <a:noAutofit/>
          </a:bodyPr>
          <a:lstStyle/>
          <a:p>
            <a:pPr algn="ctr"/>
            <a:r>
              <a:rPr lang="it-IT" sz="11500" dirty="0" smtClean="0">
                <a:solidFill>
                  <a:schemeClr val="bg1"/>
                </a:solidFill>
                <a:latin typeface="SketchFlow Print" panose="02000000000000000000" pitchFamily="2" charset="0"/>
              </a:rPr>
              <a:t>FitMeHard</a:t>
            </a:r>
            <a:endParaRPr lang="it-IT" sz="7200" dirty="0">
              <a:solidFill>
                <a:schemeClr val="bg1"/>
              </a:solidFill>
              <a:latin typeface="SketchFlow Print" panose="02000000000000000000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24531" y="4897944"/>
            <a:ext cx="4270717" cy="1773732"/>
          </a:xfrm>
        </p:spPr>
        <p:txBody>
          <a:bodyPr>
            <a:normAutofit fontScale="92500"/>
          </a:bodyPr>
          <a:lstStyle/>
          <a:p>
            <a:r>
              <a:rPr lang="it-IT" sz="32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Presentazione </a:t>
            </a:r>
          </a:p>
          <a:p>
            <a:r>
              <a:rPr lang="it-IT" sz="36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Progetto di IUM</a:t>
            </a:r>
          </a:p>
          <a:p>
            <a:r>
              <a:rPr lang="it-IT" sz="3200" dirty="0" smtClean="0">
                <a:solidFill>
                  <a:schemeClr val="bg1"/>
                </a:solidFill>
                <a:latin typeface="Kalinga" panose="020B0502040204020203" pitchFamily="34" charset="0"/>
                <a:cs typeface="Kalinga" panose="020B0502040204020203" pitchFamily="34" charset="0"/>
              </a:rPr>
              <a:t>I 4 Kebbabari Ninja</a:t>
            </a:r>
            <a:endParaRPr lang="it-IT" sz="3200" dirty="0">
              <a:solidFill>
                <a:schemeClr val="bg1"/>
              </a:solidFill>
              <a:latin typeface="Kalinga" panose="020B0502040204020203" pitchFamily="34" charset="0"/>
              <a:cs typeface="Kalinga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4" y="5220573"/>
            <a:ext cx="2274456" cy="145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4" y="994427"/>
            <a:ext cx="1566245" cy="2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63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631">
        <p:fade/>
      </p:transition>
    </mc:Choice>
    <mc:Fallback>
      <p:transition advTm="3631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489" y="1730204"/>
            <a:ext cx="2305136" cy="398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71" y="1730204"/>
            <a:ext cx="2292777" cy="399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9366" y="1730204"/>
            <a:ext cx="2298957" cy="3986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/>
          <p:cNvSpPr/>
          <p:nvPr/>
        </p:nvSpPr>
        <p:spPr>
          <a:xfrm>
            <a:off x="7708064" y="3081195"/>
            <a:ext cx="1230922" cy="1345562"/>
          </a:xfrm>
          <a:prstGeom prst="rightArrow">
            <a:avLst>
              <a:gd name="adj1" fmla="val 386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device-2015-02-22-1621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18728" y="1730204"/>
            <a:ext cx="2242178" cy="39860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42931" y="1314362"/>
            <a:ext cx="4413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Pulsante Muto portato in primo piano.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14" name="Line Callout 3 (Accent Bar) 13"/>
          <p:cNvSpPr/>
          <p:nvPr/>
        </p:nvSpPr>
        <p:spPr>
          <a:xfrm>
            <a:off x="3119582" y="2605087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8483"/>
              <a:gd name="adj4" fmla="val -25855"/>
              <a:gd name="adj5" fmla="val -176533"/>
              <a:gd name="adj6" fmla="val -26979"/>
              <a:gd name="adj7" fmla="val -176370"/>
              <a:gd name="adj8" fmla="val -17726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Line Callout 3 (Accent Bar) 14"/>
          <p:cNvSpPr/>
          <p:nvPr/>
        </p:nvSpPr>
        <p:spPr>
          <a:xfrm>
            <a:off x="394337" y="3963987"/>
            <a:ext cx="1554950" cy="1598613"/>
          </a:xfrm>
          <a:prstGeom prst="accentCallout3">
            <a:avLst>
              <a:gd name="adj1" fmla="val 18750"/>
              <a:gd name="adj2" fmla="val -8333"/>
              <a:gd name="adj3" fmla="val 18744"/>
              <a:gd name="adj4" fmla="val -14625"/>
              <a:gd name="adj5" fmla="val 166446"/>
              <a:gd name="adj6" fmla="val -15544"/>
              <a:gd name="adj7" fmla="val 166609"/>
              <a:gd name="adj8" fmla="val -778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394337" y="6488668"/>
            <a:ext cx="7313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Spostato pulsante statistiche nella barra delle impostazioni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18" name="Line Callout 3 (Accent Bar) 17"/>
          <p:cNvSpPr/>
          <p:nvPr/>
        </p:nvSpPr>
        <p:spPr>
          <a:xfrm>
            <a:off x="3119582" y="3662752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9017"/>
              <a:gd name="adj4" fmla="val -32186"/>
              <a:gd name="adj5" fmla="val -448533"/>
              <a:gd name="adj6" fmla="val -32491"/>
              <a:gd name="adj7" fmla="val -449970"/>
              <a:gd name="adj8" fmla="val -148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42931" y="819678"/>
            <a:ext cx="4413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Pulsante Luminosità cancellato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20" name="Line Callout 3 (Accent Bar) 19"/>
          <p:cNvSpPr/>
          <p:nvPr/>
        </p:nvSpPr>
        <p:spPr>
          <a:xfrm>
            <a:off x="3119582" y="4689525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7950"/>
              <a:gd name="adj4" fmla="val -25243"/>
              <a:gd name="adj5" fmla="val 256533"/>
              <a:gd name="adj6" fmla="val -25345"/>
              <a:gd name="adj7" fmla="val 256696"/>
              <a:gd name="adj8" fmla="val -1874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26090" y="5993984"/>
            <a:ext cx="460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Vibrazione spostato nel drawer laterale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22" name="Line Callout 3 (Accent Bar) 21"/>
          <p:cNvSpPr/>
          <p:nvPr/>
        </p:nvSpPr>
        <p:spPr>
          <a:xfrm>
            <a:off x="394337" y="2238375"/>
            <a:ext cx="1582042" cy="1628775"/>
          </a:xfrm>
          <a:prstGeom prst="accentCallout3">
            <a:avLst>
              <a:gd name="adj1" fmla="val 18750"/>
              <a:gd name="adj2" fmla="val -8333"/>
              <a:gd name="adj3" fmla="val 18744"/>
              <a:gd name="adj4" fmla="val -14625"/>
              <a:gd name="adj5" fmla="val -127706"/>
              <a:gd name="adj6" fmla="val -13136"/>
              <a:gd name="adj7" fmla="val -127543"/>
              <a:gd name="adj8" fmla="val -4992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/>
          <p:cNvSpPr txBox="1"/>
          <p:nvPr/>
        </p:nvSpPr>
        <p:spPr>
          <a:xfrm>
            <a:off x="394337" y="19745"/>
            <a:ext cx="9239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Sostituito pulsante di ALLENAMENTO con pulsante di avvio rapido allenamento pre-programmato.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60438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9031">
        <p:fade/>
      </p:transition>
    </mc:Choice>
    <mc:Fallback>
      <p:transition advTm="90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9"/>
        <p14:stopEvt time="9031" objId="9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489" y="1730204"/>
            <a:ext cx="2305136" cy="398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71" y="1730204"/>
            <a:ext cx="2292777" cy="399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9366" y="1730204"/>
            <a:ext cx="2298957" cy="3986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/>
          <p:cNvSpPr/>
          <p:nvPr/>
        </p:nvSpPr>
        <p:spPr>
          <a:xfrm>
            <a:off x="7708064" y="3081195"/>
            <a:ext cx="1230922" cy="1345562"/>
          </a:xfrm>
          <a:prstGeom prst="rightArrow">
            <a:avLst>
              <a:gd name="adj1" fmla="val 386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device-2015-02-22-1621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18728" y="1730204"/>
            <a:ext cx="2242178" cy="39860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42931" y="1314362"/>
            <a:ext cx="4413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Pulsante Muto portato in primo piano.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14" name="Line Callout 3 (Accent Bar) 13"/>
          <p:cNvSpPr/>
          <p:nvPr/>
        </p:nvSpPr>
        <p:spPr>
          <a:xfrm>
            <a:off x="3119582" y="2605087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8483"/>
              <a:gd name="adj4" fmla="val -25855"/>
              <a:gd name="adj5" fmla="val -176533"/>
              <a:gd name="adj6" fmla="val -26979"/>
              <a:gd name="adj7" fmla="val -176370"/>
              <a:gd name="adj8" fmla="val -17726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Line Callout 3 (Accent Bar) 14"/>
          <p:cNvSpPr/>
          <p:nvPr/>
        </p:nvSpPr>
        <p:spPr>
          <a:xfrm>
            <a:off x="394337" y="3963987"/>
            <a:ext cx="1554950" cy="1598613"/>
          </a:xfrm>
          <a:prstGeom prst="accentCallout3">
            <a:avLst>
              <a:gd name="adj1" fmla="val 18750"/>
              <a:gd name="adj2" fmla="val -8333"/>
              <a:gd name="adj3" fmla="val 18744"/>
              <a:gd name="adj4" fmla="val -14625"/>
              <a:gd name="adj5" fmla="val 166446"/>
              <a:gd name="adj6" fmla="val -15544"/>
              <a:gd name="adj7" fmla="val 166609"/>
              <a:gd name="adj8" fmla="val -778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394337" y="6488668"/>
            <a:ext cx="7313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Spostato pulsante statistiche nella barra delle impostazioni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18" name="Line Callout 3 (Accent Bar) 17"/>
          <p:cNvSpPr/>
          <p:nvPr/>
        </p:nvSpPr>
        <p:spPr>
          <a:xfrm>
            <a:off x="3119582" y="3662752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9017"/>
              <a:gd name="adj4" fmla="val -32186"/>
              <a:gd name="adj5" fmla="val -448533"/>
              <a:gd name="adj6" fmla="val -32491"/>
              <a:gd name="adj7" fmla="val -449970"/>
              <a:gd name="adj8" fmla="val -148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42931" y="819678"/>
            <a:ext cx="4413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Pulsante Luminosità cancellato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20" name="Line Callout 3 (Accent Bar) 19"/>
          <p:cNvSpPr/>
          <p:nvPr/>
        </p:nvSpPr>
        <p:spPr>
          <a:xfrm>
            <a:off x="3119582" y="4689525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7950"/>
              <a:gd name="adj4" fmla="val -25243"/>
              <a:gd name="adj5" fmla="val 256533"/>
              <a:gd name="adj6" fmla="val -25345"/>
              <a:gd name="adj7" fmla="val 256696"/>
              <a:gd name="adj8" fmla="val -1874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26090" y="5993984"/>
            <a:ext cx="460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Vibrazione spostato nel drawer laterale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22" name="Line Callout 3 (Accent Bar) 21"/>
          <p:cNvSpPr/>
          <p:nvPr/>
        </p:nvSpPr>
        <p:spPr>
          <a:xfrm>
            <a:off x="394337" y="2238375"/>
            <a:ext cx="1582042" cy="1628775"/>
          </a:xfrm>
          <a:prstGeom prst="accentCallout3">
            <a:avLst>
              <a:gd name="adj1" fmla="val 18750"/>
              <a:gd name="adj2" fmla="val -8333"/>
              <a:gd name="adj3" fmla="val 18744"/>
              <a:gd name="adj4" fmla="val -14625"/>
              <a:gd name="adj5" fmla="val -127706"/>
              <a:gd name="adj6" fmla="val -13136"/>
              <a:gd name="adj7" fmla="val -127543"/>
              <a:gd name="adj8" fmla="val -4992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/>
          <p:cNvSpPr txBox="1"/>
          <p:nvPr/>
        </p:nvSpPr>
        <p:spPr>
          <a:xfrm>
            <a:off x="394337" y="19745"/>
            <a:ext cx="9239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Sostituito pulsante di ALLENAMENTO con pulsante di avvio rapido allenamento pre-programmato.</a:t>
            </a:r>
          </a:p>
          <a:p>
            <a:endParaRPr lang="it-IT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429000"/>
            <a:ext cx="12181384" cy="3429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6000"/>
                  <a:lumOff val="84000"/>
                  <a:alpha val="0"/>
                </a:schemeClr>
              </a:gs>
              <a:gs pos="10000">
                <a:schemeClr val="bg1">
                  <a:alpha val="98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noAutofit/>
          </a:bodyPr>
          <a:lstStyle/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Dopo un’analisi delle altre app di fitness abbiamo notato che nessuna permetteva all’utente la creazione di un allenamento totalmente personalizzato. Questa scelta è stata fatta perché essendo le app di fitness rivolte ai neofiti, la loro esperienza non gli permette di creare un allenamento efficace e sicuro. Dopo queste considerazioni abbiamo deciso di eliminare la schermata di creazione dell’allenamento, a benificio di una più semplice schermata con un singolo pulsante «call to action» per iniziare direttamente l’allenamento giornaliero.</a:t>
            </a:r>
          </a:p>
          <a:p>
            <a:r>
              <a:rPr lang="it-IT" dirty="0" smtClean="0"/>
              <a:t>Nel caso non ci siano allenamenti, appare un pulsante in basso che forza l’utente a scegliere un piano di allenamento.</a:t>
            </a:r>
          </a:p>
          <a:p>
            <a:r>
              <a:rPr lang="it-IT" dirty="0" smtClean="0"/>
              <a:t>Gli allenamenti del piano vengono elencati nella home a sinistra.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994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4134">
        <p:fade/>
      </p:transition>
    </mc:Choice>
    <mc:Fallback>
      <p:transition advTm="2413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9"/>
        <p14:stopEvt time="24134" objId="9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489" y="1730204"/>
            <a:ext cx="2305136" cy="398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71" y="1730204"/>
            <a:ext cx="2292777" cy="399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9366" y="1730204"/>
            <a:ext cx="2298957" cy="3986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/>
          <p:cNvSpPr/>
          <p:nvPr/>
        </p:nvSpPr>
        <p:spPr>
          <a:xfrm>
            <a:off x="7708064" y="3081195"/>
            <a:ext cx="1230922" cy="1345562"/>
          </a:xfrm>
          <a:prstGeom prst="rightArrow">
            <a:avLst>
              <a:gd name="adj1" fmla="val 386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device-2015-02-22-1621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18728" y="1730204"/>
            <a:ext cx="2242178" cy="39860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42931" y="1314362"/>
            <a:ext cx="4413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Pulsante Muto portato in primo piano.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14" name="Line Callout 3 (Accent Bar) 13"/>
          <p:cNvSpPr/>
          <p:nvPr/>
        </p:nvSpPr>
        <p:spPr>
          <a:xfrm>
            <a:off x="3119582" y="2605087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8483"/>
              <a:gd name="adj4" fmla="val -25855"/>
              <a:gd name="adj5" fmla="val -176533"/>
              <a:gd name="adj6" fmla="val -26979"/>
              <a:gd name="adj7" fmla="val -176370"/>
              <a:gd name="adj8" fmla="val -17726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Line Callout 3 (Accent Bar) 14"/>
          <p:cNvSpPr/>
          <p:nvPr/>
        </p:nvSpPr>
        <p:spPr>
          <a:xfrm>
            <a:off x="394337" y="3963987"/>
            <a:ext cx="1554950" cy="1598613"/>
          </a:xfrm>
          <a:prstGeom prst="accentCallout3">
            <a:avLst>
              <a:gd name="adj1" fmla="val 18750"/>
              <a:gd name="adj2" fmla="val -8333"/>
              <a:gd name="adj3" fmla="val 18744"/>
              <a:gd name="adj4" fmla="val -14625"/>
              <a:gd name="adj5" fmla="val 166446"/>
              <a:gd name="adj6" fmla="val -15544"/>
              <a:gd name="adj7" fmla="val 166609"/>
              <a:gd name="adj8" fmla="val -778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394337" y="6488668"/>
            <a:ext cx="7313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Spostato pulsante statistiche nella barra delle impostazioni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18" name="Line Callout 3 (Accent Bar) 17"/>
          <p:cNvSpPr/>
          <p:nvPr/>
        </p:nvSpPr>
        <p:spPr>
          <a:xfrm>
            <a:off x="3119582" y="3662752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9017"/>
              <a:gd name="adj4" fmla="val -32186"/>
              <a:gd name="adj5" fmla="val -448533"/>
              <a:gd name="adj6" fmla="val -32491"/>
              <a:gd name="adj7" fmla="val -449970"/>
              <a:gd name="adj8" fmla="val -148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42931" y="819678"/>
            <a:ext cx="4413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Pulsante Luminosità cancellato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20" name="Line Callout 3 (Accent Bar) 19"/>
          <p:cNvSpPr/>
          <p:nvPr/>
        </p:nvSpPr>
        <p:spPr>
          <a:xfrm>
            <a:off x="3119582" y="4689525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7950"/>
              <a:gd name="adj4" fmla="val -25243"/>
              <a:gd name="adj5" fmla="val 256533"/>
              <a:gd name="adj6" fmla="val -25345"/>
              <a:gd name="adj7" fmla="val 256696"/>
              <a:gd name="adj8" fmla="val -1874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26090" y="5993984"/>
            <a:ext cx="460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Vibrazione spostato nel drawer laterale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22" name="Line Callout 3 (Accent Bar) 21"/>
          <p:cNvSpPr/>
          <p:nvPr/>
        </p:nvSpPr>
        <p:spPr>
          <a:xfrm>
            <a:off x="394337" y="2238375"/>
            <a:ext cx="1582042" cy="1628775"/>
          </a:xfrm>
          <a:prstGeom prst="accentCallout3">
            <a:avLst>
              <a:gd name="adj1" fmla="val 18750"/>
              <a:gd name="adj2" fmla="val -8333"/>
              <a:gd name="adj3" fmla="val 18744"/>
              <a:gd name="adj4" fmla="val -14625"/>
              <a:gd name="adj5" fmla="val -127706"/>
              <a:gd name="adj6" fmla="val -13136"/>
              <a:gd name="adj7" fmla="val -127543"/>
              <a:gd name="adj8" fmla="val -4992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/>
          <p:cNvSpPr txBox="1"/>
          <p:nvPr/>
        </p:nvSpPr>
        <p:spPr>
          <a:xfrm>
            <a:off x="394337" y="19745"/>
            <a:ext cx="9239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Sostituito pulsante di ALLENAMENTO con pulsante di avvio rapido allenamento pre-programmato.</a:t>
            </a:r>
          </a:p>
          <a:p>
            <a:endParaRPr lang="it-IT" dirty="0"/>
          </a:p>
        </p:txBody>
      </p:sp>
      <p:sp>
        <p:nvSpPr>
          <p:cNvPr id="3" name="TextBox 2"/>
          <p:cNvSpPr txBox="1"/>
          <p:nvPr/>
        </p:nvSpPr>
        <p:spPr>
          <a:xfrm>
            <a:off x="0" y="3429000"/>
            <a:ext cx="12181384" cy="3429000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16000"/>
                  <a:lumOff val="84000"/>
                  <a:alpha val="0"/>
                </a:schemeClr>
              </a:gs>
              <a:gs pos="10000">
                <a:schemeClr val="bg1">
                  <a:alpha val="98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noAutofit/>
          </a:bodyPr>
          <a:lstStyle/>
          <a:p>
            <a:endParaRPr lang="it-IT" dirty="0" smtClean="0"/>
          </a:p>
          <a:p>
            <a:endParaRPr lang="it-IT" dirty="0"/>
          </a:p>
          <a:p>
            <a:r>
              <a:rPr lang="it-IT" dirty="0" smtClean="0"/>
              <a:t>Il pulsante Luminosità è stato eliminato essendo rindondante (in tutti i sistemi operativi mobile è possibile regolare la luminosità eseguo lo stesso numero di azioni presenti nell’app)</a:t>
            </a:r>
          </a:p>
          <a:p>
            <a:endParaRPr lang="it-IT" dirty="0"/>
          </a:p>
          <a:p>
            <a:r>
              <a:rPr lang="it-IT" dirty="0" smtClean="0"/>
              <a:t>Il pulsante Audio essendo molto importante è stato portato direttamente nella schermata e riproposto in tutte le schermate.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07276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2389">
        <p:fade/>
      </p:transition>
    </mc:Choice>
    <mc:Fallback>
      <p:transition advTm="1238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9"/>
        <p14:stopEvt time="12389" objId="9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4489" y="1730204"/>
            <a:ext cx="2305136" cy="3986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971" y="1730204"/>
            <a:ext cx="2292777" cy="3998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29366" y="1730204"/>
            <a:ext cx="2298957" cy="39860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ight Arrow 1"/>
          <p:cNvSpPr/>
          <p:nvPr/>
        </p:nvSpPr>
        <p:spPr>
          <a:xfrm>
            <a:off x="7708064" y="3081195"/>
            <a:ext cx="1230922" cy="1345562"/>
          </a:xfrm>
          <a:prstGeom prst="rightArrow">
            <a:avLst>
              <a:gd name="adj1" fmla="val 3867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device-2015-02-22-16210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118728" y="1730204"/>
            <a:ext cx="2242178" cy="398609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842931" y="1314362"/>
            <a:ext cx="4413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Pulsante Muto portato in primo piano.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14" name="Line Callout 3 (Accent Bar) 13"/>
          <p:cNvSpPr/>
          <p:nvPr/>
        </p:nvSpPr>
        <p:spPr>
          <a:xfrm>
            <a:off x="3119582" y="2605087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8483"/>
              <a:gd name="adj4" fmla="val -25855"/>
              <a:gd name="adj5" fmla="val -176533"/>
              <a:gd name="adj6" fmla="val -26979"/>
              <a:gd name="adj7" fmla="val -176370"/>
              <a:gd name="adj8" fmla="val -17726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5" name="Line Callout 3 (Accent Bar) 14"/>
          <p:cNvSpPr/>
          <p:nvPr/>
        </p:nvSpPr>
        <p:spPr>
          <a:xfrm>
            <a:off x="394337" y="3963987"/>
            <a:ext cx="1554950" cy="1598613"/>
          </a:xfrm>
          <a:prstGeom prst="accentCallout3">
            <a:avLst>
              <a:gd name="adj1" fmla="val 18750"/>
              <a:gd name="adj2" fmla="val -8333"/>
              <a:gd name="adj3" fmla="val 18744"/>
              <a:gd name="adj4" fmla="val -14625"/>
              <a:gd name="adj5" fmla="val 166446"/>
              <a:gd name="adj6" fmla="val -15544"/>
              <a:gd name="adj7" fmla="val 166609"/>
              <a:gd name="adj8" fmla="val -778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ctangle 15"/>
          <p:cNvSpPr/>
          <p:nvPr/>
        </p:nvSpPr>
        <p:spPr>
          <a:xfrm>
            <a:off x="394337" y="6488668"/>
            <a:ext cx="7313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Spostato pulsante statistiche nella barra delle impostazioni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18" name="Line Callout 3 (Accent Bar) 17"/>
          <p:cNvSpPr/>
          <p:nvPr/>
        </p:nvSpPr>
        <p:spPr>
          <a:xfrm>
            <a:off x="3119582" y="3662752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9017"/>
              <a:gd name="adj4" fmla="val -32186"/>
              <a:gd name="adj5" fmla="val -448533"/>
              <a:gd name="adj6" fmla="val -32491"/>
              <a:gd name="adj7" fmla="val -449970"/>
              <a:gd name="adj8" fmla="val -1486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842931" y="819678"/>
            <a:ext cx="4413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Pulsante Luminosità cancellato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20" name="Line Callout 3 (Accent Bar) 19"/>
          <p:cNvSpPr/>
          <p:nvPr/>
        </p:nvSpPr>
        <p:spPr>
          <a:xfrm>
            <a:off x="3119582" y="4689525"/>
            <a:ext cx="1554950" cy="595313"/>
          </a:xfrm>
          <a:prstGeom prst="accentCallout3">
            <a:avLst>
              <a:gd name="adj1" fmla="val 18750"/>
              <a:gd name="adj2" fmla="val -8333"/>
              <a:gd name="adj3" fmla="val 17950"/>
              <a:gd name="adj4" fmla="val -25243"/>
              <a:gd name="adj5" fmla="val 256533"/>
              <a:gd name="adj6" fmla="val -25345"/>
              <a:gd name="adj7" fmla="val 256696"/>
              <a:gd name="adj8" fmla="val -18747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>
              <a:ln w="38100">
                <a:solidFill>
                  <a:schemeClr val="tx1"/>
                </a:solidFill>
              </a:ln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2926090" y="5993984"/>
            <a:ext cx="4602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Vibrazione spostato nel drawer laterale</a:t>
            </a:r>
            <a:endParaRPr lang="it-IT" dirty="0">
              <a:solidFill>
                <a:schemeClr val="dk1"/>
              </a:solidFill>
            </a:endParaRPr>
          </a:p>
        </p:txBody>
      </p:sp>
      <p:sp>
        <p:nvSpPr>
          <p:cNvPr id="22" name="Line Callout 3 (Accent Bar) 21"/>
          <p:cNvSpPr/>
          <p:nvPr/>
        </p:nvSpPr>
        <p:spPr>
          <a:xfrm>
            <a:off x="394337" y="2238375"/>
            <a:ext cx="1582042" cy="1628775"/>
          </a:xfrm>
          <a:prstGeom prst="accentCallout3">
            <a:avLst>
              <a:gd name="adj1" fmla="val 18750"/>
              <a:gd name="adj2" fmla="val -8333"/>
              <a:gd name="adj3" fmla="val 18744"/>
              <a:gd name="adj4" fmla="val -14625"/>
              <a:gd name="adj5" fmla="val -127706"/>
              <a:gd name="adj6" fmla="val -13136"/>
              <a:gd name="adj7" fmla="val -127543"/>
              <a:gd name="adj8" fmla="val -4992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TextBox 22"/>
          <p:cNvSpPr txBox="1"/>
          <p:nvPr/>
        </p:nvSpPr>
        <p:spPr>
          <a:xfrm>
            <a:off x="394337" y="19745"/>
            <a:ext cx="9239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dk1"/>
                </a:solidFill>
              </a:rPr>
              <a:t>Sostituito pulsante di ALLENAMENTO con pulsante di avvio rapido allenamento pre-programmato.</a:t>
            </a:r>
          </a:p>
          <a:p>
            <a:endParaRPr lang="it-IT" dirty="0"/>
          </a:p>
        </p:txBody>
      </p:sp>
      <p:sp>
        <p:nvSpPr>
          <p:cNvPr id="3" name="TextBox 2"/>
          <p:cNvSpPr txBox="1"/>
          <p:nvPr/>
        </p:nvSpPr>
        <p:spPr>
          <a:xfrm>
            <a:off x="10616" y="-7551"/>
            <a:ext cx="12181384" cy="3429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16000"/>
                  <a:lumOff val="84000"/>
                  <a:alpha val="0"/>
                </a:schemeClr>
              </a:gs>
              <a:gs pos="93000">
                <a:schemeClr val="bg1">
                  <a:alpha val="98000"/>
                </a:schemeClr>
              </a:gs>
              <a:gs pos="100000">
                <a:schemeClr val="bg1"/>
              </a:gs>
            </a:gsLst>
            <a:lin ang="5400000" scaled="1"/>
            <a:tileRect/>
          </a:gradFill>
        </p:spPr>
        <p:txBody>
          <a:bodyPr wrap="square" rtlCol="0">
            <a:noAutofit/>
          </a:bodyPr>
          <a:lstStyle/>
          <a:p>
            <a:endParaRPr lang="it-IT" dirty="0" smtClean="0"/>
          </a:p>
          <a:p>
            <a:r>
              <a:rPr lang="it-IT" dirty="0" smtClean="0"/>
              <a:t>Essendo la home ora riempita dagli allenamenti, le statistiche sono state portate in una loro schermata accessibile dal drawer (tramite swipe per i più esperti o tramite la pressione del tasto «menu)</a:t>
            </a:r>
          </a:p>
          <a:p>
            <a:endParaRPr lang="it-IT" dirty="0"/>
          </a:p>
          <a:p>
            <a:r>
              <a:rPr lang="it-IT" dirty="0" smtClean="0"/>
              <a:t>L’icona vibrazione è rimasta nel drawer laterale.</a:t>
            </a:r>
          </a:p>
          <a:p>
            <a:endParaRPr lang="it-IT" dirty="0"/>
          </a:p>
          <a:p>
            <a:r>
              <a:rPr lang="it-IT" dirty="0" smtClean="0"/>
              <a:t>Sono state aggiunte due icone :</a:t>
            </a:r>
          </a:p>
          <a:p>
            <a:r>
              <a:rPr lang="it-IT" dirty="0" smtClean="0"/>
              <a:t>1) Gestione piani di allenamento (il peso)</a:t>
            </a:r>
          </a:p>
          <a:p>
            <a:r>
              <a:rPr lang="it-IT" dirty="0" smtClean="0"/>
              <a:t>2) Gestione esercizi, per poter creare nuovi esercizi, funzione pensata per i più esperti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83148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6960">
        <p:fade/>
      </p:transition>
    </mc:Choice>
    <mc:Fallback>
      <p:transition advTm="169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9"/>
        <p14:stopEvt time="16960" objId="9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hape 1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5771" y="87663"/>
            <a:ext cx="3385785" cy="193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alib1-3_cutt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41665" y="3022601"/>
            <a:ext cx="2121225" cy="3771067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>
            <a:off x="3241348" y="2110675"/>
            <a:ext cx="934633" cy="596900"/>
          </a:xfrm>
          <a:prstGeom prst="downArrow">
            <a:avLst>
              <a:gd name="adj1" fmla="val 50000"/>
              <a:gd name="adj2" fmla="val 39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136953" y="2882900"/>
            <a:ext cx="71434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calib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648052" y="3022601"/>
            <a:ext cx="2121226" cy="3771067"/>
          </a:xfrm>
          <a:prstGeom prst="rect">
            <a:avLst/>
          </a:prstGeom>
        </p:spPr>
      </p:pic>
      <p:pic>
        <p:nvPicPr>
          <p:cNvPr id="11" name="calib3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159153" y="3022601"/>
            <a:ext cx="2121225" cy="377106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229600" y="2882900"/>
            <a:ext cx="37608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Le schermate animate e con feedback vocale, permettono all’utente di capire in maniera più semplice e veloce che azione eseguire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2510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3608">
        <p:fade/>
      </p:transition>
    </mc:Choice>
    <mc:Fallback>
      <p:transition advTm="1360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3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playEvt time="0" objId="10"/>
        <p14:playEvt time="0" objId="11"/>
        <p14:stopEvt time="13608" objId="6"/>
        <p14:stopEvt time="13608" objId="10"/>
        <p14:stopEvt time="13608" objId="11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16"/>
          <p:cNvSpPr txBox="1">
            <a:spLocks/>
          </p:cNvSpPr>
          <p:nvPr/>
        </p:nvSpPr>
        <p:spPr>
          <a:xfrm>
            <a:off x="389055" y="4330701"/>
            <a:ext cx="11515297" cy="220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buFont typeface="Wingdings 3" charset="2"/>
              <a:buNone/>
            </a:pPr>
            <a:r>
              <a:rPr lang="it-IT" dirty="0"/>
              <a:t>Schermata di esecuzione:</a:t>
            </a:r>
          </a:p>
          <a:p>
            <a:pPr>
              <a:spcBef>
                <a:spcPts val="0"/>
              </a:spcBef>
              <a:buSzPct val="60000"/>
              <a:buBlip>
                <a:blip r:embed="rId4"/>
              </a:buBlip>
            </a:pPr>
            <a:r>
              <a:rPr lang="it-IT" sz="1600" dirty="0"/>
              <a:t>Aggiunta del nome dell’esercizio in esecuzione.</a:t>
            </a:r>
          </a:p>
          <a:p>
            <a:pPr>
              <a:spcBef>
                <a:spcPts val="0"/>
              </a:spcBef>
              <a:buSzPct val="60000"/>
              <a:buBlip>
                <a:blip r:embed="rId4"/>
              </a:buBlip>
            </a:pPr>
            <a:r>
              <a:rPr lang="it-IT" sz="1600" dirty="0" smtClean="0"/>
              <a:t>Migliorata visibilità degli aspetti principali della schermata di </a:t>
            </a:r>
            <a:r>
              <a:rPr lang="it-IT" sz="1600" dirty="0" smtClean="0"/>
              <a:t>allenamento, grazie a un feedback visivo immediato.</a:t>
            </a:r>
            <a:endParaRPr lang="it-IT" sz="1600" dirty="0" smtClean="0"/>
          </a:p>
          <a:p>
            <a:pPr>
              <a:spcBef>
                <a:spcPts val="0"/>
              </a:spcBef>
              <a:buSzPct val="60000"/>
              <a:buBlip>
                <a:blip r:embed="rId4"/>
              </a:buBlip>
            </a:pPr>
            <a:r>
              <a:rPr lang="it-IT" sz="1600" dirty="0" smtClean="0"/>
              <a:t>Aggiunta di un timer che regola il tempo di esecuzione dell’esercizio.</a:t>
            </a:r>
          </a:p>
          <a:p>
            <a:pPr>
              <a:spcBef>
                <a:spcPts val="0"/>
              </a:spcBef>
              <a:buSzPct val="60000"/>
              <a:buBlip>
                <a:blip r:embed="rId4"/>
              </a:buBlip>
            </a:pPr>
            <a:r>
              <a:rPr lang="it-IT" sz="1600" dirty="0" smtClean="0"/>
              <a:t>Statistiche </a:t>
            </a:r>
            <a:r>
              <a:rPr lang="it-IT" sz="1600" dirty="0"/>
              <a:t>consultabili durante i secondi di recupero che mostrano la valutazione sull’esecuzione dell’esercizio.</a:t>
            </a:r>
            <a:endParaRPr lang="it-IT" dirty="0"/>
          </a:p>
          <a:p>
            <a:pPr>
              <a:spcBef>
                <a:spcPts val="0"/>
              </a:spcBef>
              <a:buFontTx/>
              <a:buChar char="-"/>
            </a:pPr>
            <a:endParaRPr lang="it-IT" dirty="0"/>
          </a:p>
          <a:p>
            <a:pPr algn="ctr">
              <a:spcBef>
                <a:spcPts val="0"/>
              </a:spcBef>
              <a:buNone/>
            </a:pPr>
            <a:r>
              <a:rPr lang="it-IT" dirty="0"/>
              <a:t>Tutorial</a:t>
            </a:r>
          </a:p>
          <a:p>
            <a:pPr>
              <a:spcBef>
                <a:spcPts val="0"/>
              </a:spcBef>
              <a:buNone/>
            </a:pPr>
            <a:r>
              <a:rPr lang="it-IT" sz="1600" dirty="0"/>
              <a:t>I tutorial ora </a:t>
            </a:r>
            <a:r>
              <a:rPr lang="it-IT" sz="1600" dirty="0" smtClean="0"/>
              <a:t>sono esclusivamente </a:t>
            </a:r>
            <a:r>
              <a:rPr lang="it-IT" sz="1600" dirty="0"/>
              <a:t>vocali per quelli riguardanti gli </a:t>
            </a:r>
            <a:r>
              <a:rPr lang="it-IT" sz="1600" dirty="0" smtClean="0"/>
              <a:t>esercizi</a:t>
            </a:r>
            <a:r>
              <a:rPr lang="it-IT" sz="1600" dirty="0"/>
              <a:t>.</a:t>
            </a:r>
          </a:p>
          <a:p>
            <a:pPr marL="0" indent="0">
              <a:spcBef>
                <a:spcPts val="0"/>
              </a:spcBef>
              <a:buNone/>
            </a:pPr>
            <a:r>
              <a:rPr lang="it-IT" dirty="0"/>
              <a:t>  </a:t>
            </a:r>
          </a:p>
        </p:txBody>
      </p:sp>
      <p:pic>
        <p:nvPicPr>
          <p:cNvPr id="3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5320" y="1073154"/>
            <a:ext cx="3789245" cy="219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Shape 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025" y="151595"/>
            <a:ext cx="2326075" cy="403936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ight Arrow 4"/>
          <p:cNvSpPr/>
          <p:nvPr/>
        </p:nvSpPr>
        <p:spPr>
          <a:xfrm>
            <a:off x="6641785" y="1783928"/>
            <a:ext cx="635000" cy="7747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device-2015-02-22-1618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414005" y="1113206"/>
            <a:ext cx="3833235" cy="215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33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8495">
        <p:fade/>
      </p:transition>
    </mc:Choice>
    <mc:Fallback>
      <p:transition advTm="1849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8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18495" objId="6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Test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26325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4">
        <p:fade/>
      </p:transition>
    </mc:Choice>
    <mc:Fallback>
      <p:transition advTm="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>
                <a:sym typeface="Calibri"/>
              </a:rPr>
              <a:t>Test – Fase di Preparazione (</a:t>
            </a:r>
            <a:r>
              <a:rPr lang="it-IT" dirty="0" smtClean="0">
                <a:sym typeface="Calibri"/>
              </a:rPr>
              <a:t>1/4) </a:t>
            </a:r>
            <a:endParaRPr lang="it-IT" dirty="0">
              <a:sym typeface="Calibri"/>
            </a:endParaRPr>
          </a:p>
        </p:txBody>
      </p:sp>
      <p:sp>
        <p:nvSpPr>
          <p:cNvPr id="128" name="Shape 12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Obiettivo del test: Valutare l’applicazione FitMeHard;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Durata del test: 15 minuti per beta tester;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None/>
            </a:pPr>
            <a:endParaRPr dirty="0">
              <a:sym typeface="Calibri"/>
            </a:endParaRP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Supporto hardware/software:</a:t>
            </a:r>
          </a:p>
          <a:p>
            <a:pPr marL="914377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Armband, manubri.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None/>
            </a:pPr>
            <a:r>
              <a:rPr lang="it-IT" dirty="0">
                <a:sym typeface="Calibri"/>
              </a:rPr>
              <a:t>Valutazione con l’App:</a:t>
            </a:r>
          </a:p>
          <a:p>
            <a:pPr marL="914377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Smartphone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None/>
            </a:pPr>
            <a:r>
              <a:rPr lang="it-IT" dirty="0">
                <a:sym typeface="Calibri"/>
              </a:rPr>
              <a:t>Valutazione con il Personal Trainer:</a:t>
            </a:r>
          </a:p>
          <a:p>
            <a:pPr marL="914377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Supporto e guida di un membro del gruppo dei 4 kebabbari ninja.</a:t>
            </a:r>
          </a:p>
        </p:txBody>
      </p:sp>
    </p:spTree>
    <p:extLst>
      <p:ext uri="{BB962C8B-B14F-4D97-AF65-F5344CB8AC3E}">
        <p14:creationId xmlns:p14="http://schemas.microsoft.com/office/powerpoint/2010/main" val="1477060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498">
        <p:fade/>
      </p:transition>
    </mc:Choice>
    <mc:Fallback>
      <p:transition advTm="1049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>
                <a:sym typeface="Calibri"/>
              </a:rPr>
              <a:t>Test – Fase di Preparazione (</a:t>
            </a:r>
            <a:r>
              <a:rPr lang="it-IT" dirty="0" smtClean="0">
                <a:sym typeface="Calibri"/>
              </a:rPr>
              <a:t>2/4) </a:t>
            </a:r>
            <a:endParaRPr lang="it-IT" dirty="0">
              <a:sym typeface="Calibri"/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sz="1600" dirty="0">
                <a:sym typeface="Calibri"/>
              </a:rPr>
              <a:t>Numero tester: 11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None/>
            </a:pPr>
            <a:endParaRPr sz="1600" dirty="0">
              <a:sym typeface="Calibri"/>
            </a:endParaRP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sz="1600" dirty="0">
                <a:sym typeface="Calibri"/>
              </a:rPr>
              <a:t>Compiti da svolgere:</a:t>
            </a:r>
          </a:p>
          <a:p>
            <a:pPr marL="914377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100000"/>
              <a:buFont typeface="Calibri"/>
              <a:buAutoNum type="arabicPeriod"/>
            </a:pPr>
            <a:r>
              <a:rPr lang="it-IT" sz="1600" dirty="0">
                <a:sym typeface="Calibri"/>
              </a:rPr>
              <a:t>Compilazione Questionario Demografico</a:t>
            </a:r>
          </a:p>
          <a:p>
            <a:pPr marL="914377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100000"/>
              <a:buFont typeface="Calibri"/>
              <a:buAutoNum type="arabicPeriod"/>
            </a:pPr>
            <a:r>
              <a:rPr lang="it-IT" sz="1600" dirty="0">
                <a:sym typeface="Calibri"/>
              </a:rPr>
              <a:t>Piccole azioni di interazione con la GUI</a:t>
            </a:r>
          </a:p>
          <a:p>
            <a:pPr marL="914377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100000"/>
              <a:buFont typeface="Calibri"/>
              <a:buAutoNum type="arabicPeriod"/>
            </a:pPr>
            <a:r>
              <a:rPr lang="it-IT" sz="1600" dirty="0">
                <a:sym typeface="Calibri"/>
              </a:rPr>
              <a:t>Esercizi con l’Applicazione</a:t>
            </a:r>
          </a:p>
          <a:p>
            <a:pPr marL="914377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100000"/>
              <a:buFont typeface="Calibri"/>
              <a:buAutoNum type="arabicPeriod"/>
            </a:pPr>
            <a:r>
              <a:rPr lang="it-IT" sz="1600" dirty="0">
                <a:sym typeface="Calibri"/>
              </a:rPr>
              <a:t>Esercizi con il Personal Trainer</a:t>
            </a:r>
          </a:p>
          <a:p>
            <a:pPr marL="914377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100000"/>
              <a:buFont typeface="Calibri"/>
              <a:buAutoNum type="arabicPeriod"/>
            </a:pPr>
            <a:r>
              <a:rPr lang="it-IT" sz="1600" dirty="0">
                <a:sym typeface="Calibri"/>
              </a:rPr>
              <a:t>Compilazione Questionario Standard </a:t>
            </a:r>
            <a:r>
              <a:rPr lang="it-IT" sz="1600" dirty="0" smtClean="0">
                <a:sym typeface="Calibri"/>
              </a:rPr>
              <a:t>SUS</a:t>
            </a:r>
            <a:endParaRPr sz="1600" dirty="0" smtClean="0">
              <a:sym typeface="Calibri"/>
            </a:endParaRP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sz="1600" dirty="0" smtClean="0">
                <a:sym typeface="Calibri"/>
              </a:rPr>
              <a:t>I compiti sono stati fatti svolgere a tutti gli utenti nel ordine qui indicato, questo per fare in modo che l’applicazione risultasse svantaggiata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sz="1600" dirty="0" smtClean="0">
                <a:sym typeface="Calibri"/>
              </a:rPr>
              <a:t>Criteri di successo:</a:t>
            </a:r>
          </a:p>
          <a:p>
            <a:pPr lvl="1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400" dirty="0" smtClean="0">
                <a:sym typeface="Calibri"/>
              </a:rPr>
              <a:t>Il </a:t>
            </a:r>
            <a:r>
              <a:rPr lang="it-IT" sz="1400" dirty="0">
                <a:sym typeface="Calibri"/>
              </a:rPr>
              <a:t>test è stato ritenuto soddisfacente perchè i beta tester non hanno riscontrato gravi problemi nell’utilizzo dell’applicazione, senza conoscenze pregresse.</a:t>
            </a:r>
          </a:p>
        </p:txBody>
      </p:sp>
    </p:spTree>
    <p:extLst>
      <p:ext uri="{BB962C8B-B14F-4D97-AF65-F5344CB8AC3E}">
        <p14:creationId xmlns:p14="http://schemas.microsoft.com/office/powerpoint/2010/main" val="13237791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9260">
        <p:fade/>
      </p:transition>
    </mc:Choice>
    <mc:Fallback>
      <p:transition advTm="1926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>
                <a:sym typeface="Calibri"/>
              </a:rPr>
              <a:t/>
            </a:r>
            <a:br>
              <a:rPr lang="it-IT" dirty="0">
                <a:sym typeface="Calibri"/>
              </a:rPr>
            </a:br>
            <a:r>
              <a:rPr lang="it-IT" dirty="0">
                <a:sym typeface="Calibri"/>
              </a:rPr>
              <a:t>Test – Fase di Preparazione (</a:t>
            </a:r>
            <a:r>
              <a:rPr lang="it-IT" dirty="0" smtClean="0">
                <a:sym typeface="Calibri"/>
              </a:rPr>
              <a:t>3/4) </a:t>
            </a:r>
            <a:endParaRPr lang="it-IT" dirty="0">
              <a:sym typeface="Calibri"/>
            </a:endParaRPr>
          </a:p>
        </p:txBody>
      </p:sp>
      <p:sp>
        <p:nvSpPr>
          <p:cNvPr id="140" name="Shape 140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Luogo – Preparazione per il test: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</a:pPr>
            <a:endParaRPr dirty="0">
              <a:sym typeface="Calibri"/>
            </a:endParaRPr>
          </a:p>
          <a:p>
            <a:pPr marL="457189" indent="-414856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Il test è stato eseguito nell’aula C della facoltà di scienze.</a:t>
            </a:r>
          </a:p>
          <a:p>
            <a:pPr marL="457189" indent="-414856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è stato messo a disposizione un portatile per la compilazione dei due questionari.</a:t>
            </a:r>
          </a:p>
          <a:p>
            <a:pPr marL="457189" indent="-414856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Le attrezzature utilizzate sono state: manubri, pc portatile, armband, smartphone Moto G con build Android 4.4.4. </a:t>
            </a:r>
          </a:p>
        </p:txBody>
      </p:sp>
    </p:spTree>
    <p:extLst>
      <p:ext uri="{BB962C8B-B14F-4D97-AF65-F5344CB8AC3E}">
        <p14:creationId xmlns:p14="http://schemas.microsoft.com/office/powerpoint/2010/main" val="654773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9635">
        <p:fade/>
      </p:transition>
    </mc:Choice>
    <mc:Fallback>
      <p:transition advTm="96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4800" dirty="0">
                <a:solidFill>
                  <a:schemeClr val="bg1"/>
                </a:solidFill>
                <a:latin typeface="Oswald"/>
                <a:ea typeface="Oswald"/>
                <a:cs typeface="Oswald"/>
                <a:sym typeface="Oswald"/>
              </a:rPr>
              <a:t>Obiettivo del nostro progetto</a:t>
            </a:r>
            <a:endParaRPr lang="it-IT" sz="3200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sz="2400" dirty="0">
                <a:sym typeface="Lato"/>
              </a:rPr>
              <a:t>Sviluppo di un’applicazione capace di compensare la mancanza di un </a:t>
            </a:r>
            <a:r>
              <a:rPr lang="it-IT" sz="2400" dirty="0" smtClean="0">
                <a:sym typeface="Lato"/>
              </a:rPr>
              <a:t>personal trainer</a:t>
            </a:r>
            <a:endParaRPr lang="it-IT" sz="2400" dirty="0">
              <a:sym typeface="Lato"/>
            </a:endParaRPr>
          </a:p>
          <a:p>
            <a:pPr>
              <a:buBlip>
                <a:blip r:embed="rId2"/>
              </a:buBlip>
            </a:pPr>
            <a:endParaRPr lang="it-IT" sz="2400" dirty="0"/>
          </a:p>
          <a:p>
            <a:pPr marL="0" lvl="0" indent="0">
              <a:buNone/>
            </a:pPr>
            <a:r>
              <a:rPr lang="it-IT" sz="2400" dirty="0">
                <a:sym typeface="Open Sans"/>
              </a:rPr>
              <a:t>FitMeHard è un’applicazione multipiattaforma creata per venire incontro alle esigenze degli utenti inesperti che vogliono iniziare a praticare attività fisica o la stanno già praticando ma hanno bisogno di una guida per eseguire gli esercizi.</a:t>
            </a:r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925655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1380">
        <p:fade/>
      </p:transition>
    </mc:Choice>
    <mc:Fallback>
      <p:transition advTm="1138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>
                <a:sym typeface="Calibri"/>
              </a:rPr>
              <a:t>Test – Fase di Preparazione (4/4) 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sz="2000" dirty="0">
                <a:sym typeface="Calibri"/>
              </a:rPr>
              <a:t>Suddivisione dei compiti all’interno del team: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sz="2000" dirty="0">
                <a:sym typeface="Calibri"/>
              </a:rPr>
              <a:t>Componente </a:t>
            </a:r>
            <a:r>
              <a:rPr lang="it-IT" sz="2000" dirty="0" smtClean="0">
                <a:sym typeface="Calibri"/>
              </a:rPr>
              <a:t>1)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800" dirty="0" smtClean="0">
                <a:sym typeface="Calibri"/>
              </a:rPr>
              <a:t>Introduzione </a:t>
            </a:r>
            <a:r>
              <a:rPr lang="it-IT" sz="1800" dirty="0">
                <a:sym typeface="Calibri"/>
              </a:rPr>
              <a:t>all’applicazione e alla prova da sostenere e proposta dei vari task da eseguire con conseguente annotazione dei tempi di esecuzione di ogni task proposto.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sz="2000" dirty="0">
                <a:sym typeface="Calibri"/>
              </a:rPr>
              <a:t>Componente </a:t>
            </a:r>
            <a:r>
              <a:rPr lang="it-IT" sz="2000" dirty="0" smtClean="0">
                <a:sym typeface="Calibri"/>
              </a:rPr>
              <a:t>2)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800" dirty="0" smtClean="0">
                <a:sym typeface="Calibri"/>
              </a:rPr>
              <a:t>Annotare </a:t>
            </a:r>
            <a:r>
              <a:rPr lang="it-IT" sz="1800" dirty="0">
                <a:sym typeface="Calibri"/>
              </a:rPr>
              <a:t>reazioni, pareri e commenti dei beta-tester durante la prova.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sz="2000" dirty="0">
                <a:sym typeface="Calibri"/>
              </a:rPr>
              <a:t>Componente </a:t>
            </a:r>
            <a:r>
              <a:rPr lang="it-IT" sz="2000" dirty="0" smtClean="0">
                <a:sym typeface="Calibri"/>
              </a:rPr>
              <a:t>3)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800" dirty="0" smtClean="0">
                <a:sym typeface="Calibri"/>
              </a:rPr>
              <a:t>Controllo </a:t>
            </a:r>
            <a:r>
              <a:rPr lang="it-IT" sz="1800" dirty="0">
                <a:sym typeface="Calibri"/>
              </a:rPr>
              <a:t>della correttezza dei movimenti.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sz="2000" dirty="0" smtClean="0">
                <a:sym typeface="Calibri"/>
              </a:rPr>
              <a:t>Componente 4)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800" dirty="0" smtClean="0">
                <a:sym typeface="Calibri"/>
              </a:rPr>
              <a:t>Figura </a:t>
            </a:r>
            <a:r>
              <a:rPr lang="it-IT" sz="1800" dirty="0">
                <a:sym typeface="Calibri"/>
              </a:rPr>
              <a:t>del Personal Trainer.</a:t>
            </a:r>
          </a:p>
          <a:p>
            <a:pPr marL="457189">
              <a:lnSpc>
                <a:spcPct val="80000"/>
              </a:lnSpc>
              <a:spcBef>
                <a:spcPts val="0"/>
              </a:spcBef>
              <a:buClr>
                <a:srgbClr val="888888"/>
              </a:buClr>
            </a:pPr>
            <a:endParaRPr sz="20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6142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4006">
        <p:fade/>
      </p:transition>
    </mc:Choice>
    <mc:Fallback>
      <p:transition advTm="1400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>
                <a:sym typeface="Calibri"/>
              </a:rPr>
              <a:t>Test – Fase di Introduzione</a:t>
            </a:r>
          </a:p>
        </p:txBody>
      </p:sp>
      <p:sp>
        <p:nvSpPr>
          <p:cNvPr id="153" name="Shape 15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75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Quante e quali informazioni fornire agli utenti:</a:t>
            </a:r>
          </a:p>
          <a:p>
            <a:pPr>
              <a:lnSpc>
                <a:spcPct val="75000"/>
              </a:lnSpc>
              <a:spcBef>
                <a:spcPts val="1067"/>
              </a:spcBef>
            </a:pPr>
            <a:endParaRPr dirty="0">
              <a:sym typeface="Calibri"/>
            </a:endParaRPr>
          </a:p>
          <a:p>
            <a:pPr marL="457189" indent="-389457">
              <a:lnSpc>
                <a:spcPct val="75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Abbiamo inizialmente fornito ai beta-testers informazioni generali sull’applicazione e sugli step del test;</a:t>
            </a:r>
          </a:p>
          <a:p>
            <a:pPr marL="457189" indent="-389457">
              <a:lnSpc>
                <a:spcPct val="75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Gli utenti erano consapevoli del fatto che non stavamo valutando loro ma il funzionamento dell’applicazione;</a:t>
            </a:r>
          </a:p>
          <a:p>
            <a:pPr marL="457189" indent="-389457">
              <a:lnSpc>
                <a:spcPct val="75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Potevano smettere di eseguire gli esercizi nel caso non riuscissero a portarli a compimento, sapevano che il test era finalizzato alla ricerca di errori di progettazione o implementazione e al test sull’usabilità;</a:t>
            </a:r>
          </a:p>
          <a:p>
            <a:pPr marL="457189" indent="-389457">
              <a:lnSpc>
                <a:spcPct val="75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Gli è stato riferito che non avevano alcun obbligo di rimanere fino alla fine del test.</a:t>
            </a:r>
          </a:p>
        </p:txBody>
      </p:sp>
    </p:spTree>
    <p:extLst>
      <p:ext uri="{BB962C8B-B14F-4D97-AF65-F5344CB8AC3E}">
        <p14:creationId xmlns:p14="http://schemas.microsoft.com/office/powerpoint/2010/main" val="3132890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1005">
        <p:fade/>
      </p:transition>
    </mc:Choice>
    <mc:Fallback>
      <p:transition advTm="2100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>
                <a:sym typeface="Calibri"/>
              </a:rPr>
              <a:t>Test – Fase di </a:t>
            </a:r>
            <a:r>
              <a:rPr lang="it-IT" dirty="0" smtClean="0">
                <a:sym typeface="Calibri"/>
              </a:rPr>
              <a:t>Esecuzione</a:t>
            </a:r>
            <a:endParaRPr lang="it-IT" dirty="0">
              <a:sym typeface="Calibri"/>
            </a:endParaRPr>
          </a:p>
        </p:txBody>
      </p:sp>
      <p:sp>
        <p:nvSpPr>
          <p:cNvPr id="159" name="Shape 15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I componenti del gruppo si sono impegnati a registrare gli aspetti emotivi, la comprensione dell’interfaccia, i tempi di reazione e i consigli da parte degli utenti riguardo le possibili ottimizzazioni.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Il fine è utilizzare i dati per creare comparazioni tra gli esercizi proposti con l’utilizzo dell’applicazione e quelli con il personal trainer.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endParaRPr lang="it-IT" dirty="0">
              <a:sym typeface="Calibri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Raccolta dei </a:t>
            </a:r>
            <a:r>
              <a:rPr lang="it-IT" dirty="0" smtClean="0">
                <a:sym typeface="Calibri"/>
              </a:rPr>
              <a:t>dati: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 smtClean="0">
                <a:sym typeface="Calibri"/>
              </a:rPr>
              <a:t>Un </a:t>
            </a:r>
            <a:r>
              <a:rPr lang="it-IT" dirty="0">
                <a:sym typeface="Calibri"/>
              </a:rPr>
              <a:t>membro del team si è preoccupato di misurare il tempo di completamento di ciascuna </a:t>
            </a:r>
            <a:r>
              <a:rPr lang="it-IT" dirty="0" smtClean="0">
                <a:sym typeface="Calibri"/>
              </a:rPr>
              <a:t>azione;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 smtClean="0">
                <a:sym typeface="Calibri"/>
              </a:rPr>
              <a:t>La </a:t>
            </a:r>
            <a:r>
              <a:rPr lang="it-IT" dirty="0">
                <a:sym typeface="Calibri"/>
              </a:rPr>
              <a:t>misurazione è avvenuta tramite un </a:t>
            </a:r>
            <a:r>
              <a:rPr lang="it-IT" dirty="0" smtClean="0">
                <a:sym typeface="Calibri"/>
              </a:rPr>
              <a:t>cronometro;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 smtClean="0">
                <a:sym typeface="Calibri"/>
              </a:rPr>
              <a:t>Sono </a:t>
            </a:r>
            <a:r>
              <a:rPr lang="it-IT" dirty="0">
                <a:sym typeface="Calibri"/>
              </a:rPr>
              <a:t>stati utilizzati anche un questionario demografico e </a:t>
            </a:r>
            <a:r>
              <a:rPr lang="it-IT" dirty="0" smtClean="0">
                <a:sym typeface="Calibri"/>
              </a:rPr>
              <a:t>un </a:t>
            </a:r>
            <a:r>
              <a:rPr lang="it-IT" dirty="0">
                <a:sym typeface="Calibri"/>
              </a:rPr>
              <a:t>questionario standard SUS.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dirty="0" smtClean="0">
                <a:sym typeface="Calibri"/>
              </a:rPr>
              <a:t>Ricompensa:</a:t>
            </a:r>
          </a:p>
          <a:p>
            <a:pPr lvl="1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 smtClean="0">
                <a:sym typeface="Calibri"/>
              </a:rPr>
              <a:t>Al </a:t>
            </a:r>
            <a:r>
              <a:rPr lang="it-IT" dirty="0">
                <a:sym typeface="Calibri"/>
              </a:rPr>
              <a:t>termine del test l’utente riceve come ricompensa una barretta di cioccolato.</a:t>
            </a:r>
          </a:p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endParaRPr lang="it-IT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224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3633">
        <p:fade/>
      </p:transition>
    </mc:Choice>
    <mc:Fallback>
      <p:transition advTm="2363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 smtClean="0">
                <a:sym typeface="Calibri"/>
              </a:rPr>
              <a:t/>
            </a:r>
            <a:br>
              <a:rPr lang="it-IT" dirty="0" smtClean="0">
                <a:sym typeface="Calibri"/>
              </a:rPr>
            </a:br>
            <a:r>
              <a:rPr lang="it-IT" dirty="0" smtClean="0">
                <a:sym typeface="Calibri"/>
              </a:rPr>
              <a:t>Test - Fase </a:t>
            </a:r>
            <a:r>
              <a:rPr lang="it-IT" dirty="0">
                <a:sym typeface="Calibri"/>
              </a:rPr>
              <a:t>di Debriefing</a:t>
            </a:r>
          </a:p>
        </p:txBody>
      </p:sp>
      <p:sp>
        <p:nvSpPr>
          <p:cNvPr id="171" name="Shape 1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Dopo aver terminato la prova gli utenti son risultati propensi nel fornirci dei feedback, consigli, opinioni sull’applicazione</a:t>
            </a:r>
            <a:r>
              <a:rPr lang="it-IT" dirty="0" smtClean="0">
                <a:sym typeface="Calibri"/>
              </a:rPr>
              <a:t>.</a:t>
            </a:r>
            <a:endParaRPr lang="it-IT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9622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4388">
        <p:fade/>
      </p:transition>
    </mc:Choice>
    <mc:Fallback>
      <p:transition advTm="438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Analisi dei dati e valutazione</a:t>
            </a:r>
          </a:p>
        </p:txBody>
      </p:sp>
    </p:spTree>
    <p:extLst>
      <p:ext uri="{BB962C8B-B14F-4D97-AF65-F5344CB8AC3E}">
        <p14:creationId xmlns:p14="http://schemas.microsoft.com/office/powerpoint/2010/main" val="412414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4">
        <p:fade/>
      </p:transition>
    </mc:Choice>
    <mc:Fallback>
      <p:transition advTm="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 smtClean="0">
                <a:sym typeface="Calibri"/>
              </a:rPr>
              <a:t/>
            </a:r>
            <a:br>
              <a:rPr lang="it-IT" dirty="0" smtClean="0">
                <a:sym typeface="Calibri"/>
              </a:rPr>
            </a:br>
            <a:r>
              <a:rPr lang="it-IT" dirty="0" smtClean="0">
                <a:sym typeface="Calibri"/>
              </a:rPr>
              <a:t>Opinioni su FitMeHard</a:t>
            </a:r>
            <a:endParaRPr lang="it-IT" dirty="0">
              <a:sym typeface="Calibri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dirty="0" smtClean="0">
                <a:sym typeface="Calibri"/>
              </a:rPr>
              <a:t>Opinioni </a:t>
            </a:r>
            <a:r>
              <a:rPr lang="it-IT" dirty="0">
                <a:sym typeface="Calibri"/>
              </a:rPr>
              <a:t>su FitMeHard confrontate al Personal Trainer: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Abbiamo notato che entrambi svolgono il loro lavoro egregiamente. Tuttavia l’applicazione non può controllare aspetti abbastanza fondamentali quali: </a:t>
            </a:r>
            <a:endParaRPr lang="it-IT" dirty="0" smtClean="0">
              <a:sym typeface="Calibri"/>
            </a:endParaRP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 smtClean="0">
                <a:sym typeface="Calibri"/>
              </a:rPr>
              <a:t>la respirazione (che può comunque suggerire, cosa che molti personal trainer danno per scontata e dimenticano)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 smtClean="0">
                <a:sym typeface="Calibri"/>
              </a:rPr>
              <a:t>l’adeguatezza </a:t>
            </a:r>
            <a:r>
              <a:rPr lang="it-IT" dirty="0">
                <a:sym typeface="Calibri"/>
              </a:rPr>
              <a:t>dei pesi </a:t>
            </a:r>
            <a:r>
              <a:rPr lang="it-IT" dirty="0" smtClean="0">
                <a:sym typeface="Calibri"/>
              </a:rPr>
              <a:t>utilizzati (dal voto finale dell’esercizio è comunque possibile capire quando i pesi sono troppo elevati)</a:t>
            </a:r>
          </a:p>
          <a:p>
            <a:pPr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 smtClean="0">
                <a:sym typeface="Calibri"/>
              </a:rPr>
              <a:t>la </a:t>
            </a:r>
            <a:r>
              <a:rPr lang="it-IT" dirty="0">
                <a:sym typeface="Calibri"/>
              </a:rPr>
              <a:t>postura per determinati </a:t>
            </a:r>
            <a:r>
              <a:rPr lang="it-IT" dirty="0" smtClean="0">
                <a:sym typeface="Calibri"/>
              </a:rPr>
              <a:t>esercizi</a:t>
            </a:r>
            <a:endParaRPr lang="it-IT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3916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1004">
        <p:fade/>
      </p:transition>
    </mc:Choice>
    <mc:Fallback>
      <p:transition advTm="2100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 smtClean="0">
                <a:sym typeface="Calibri"/>
              </a:rPr>
              <a:t>Osservazione </a:t>
            </a:r>
            <a:r>
              <a:rPr lang="it-IT" dirty="0">
                <a:sym typeface="Calibri"/>
              </a:rPr>
              <a:t>degli </a:t>
            </a:r>
            <a:r>
              <a:rPr lang="it-IT" dirty="0" smtClean="0">
                <a:sym typeface="Calibri"/>
              </a:rPr>
              <a:t>Utenti (1/2)</a:t>
            </a:r>
            <a:endParaRPr lang="it-IT" dirty="0">
              <a:sym typeface="Calibri"/>
            </a:endParaRPr>
          </a:p>
        </p:txBody>
      </p:sp>
      <p:sp>
        <p:nvSpPr>
          <p:cNvPr id="177" name="Shape 17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I membri del team durante il test hanno rilevato che:</a:t>
            </a:r>
          </a:p>
          <a:p>
            <a:pPr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 smtClean="0">
                <a:sym typeface="Calibri"/>
              </a:rPr>
              <a:t>Quando </a:t>
            </a:r>
            <a:r>
              <a:rPr lang="it-IT" dirty="0">
                <a:sym typeface="Calibri"/>
              </a:rPr>
              <a:t>il cellulare è inserito nella fascia diminuisce la sensibilità del touchscreen;</a:t>
            </a:r>
          </a:p>
          <a:p>
            <a:pPr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>
                <a:sym typeface="Calibri"/>
              </a:rPr>
              <a:t>Riscontrato fastidioso </a:t>
            </a:r>
            <a:r>
              <a:rPr lang="it-IT" dirty="0" smtClean="0">
                <a:sym typeface="Calibri"/>
              </a:rPr>
              <a:t>il riflesso </a:t>
            </a:r>
            <a:r>
              <a:rPr lang="it-IT" dirty="0">
                <a:sym typeface="Calibri"/>
              </a:rPr>
              <a:t>sul display dovuto alla plastica lucida dell’arm-band, ciò causa difficoltà di utilizzo in luoghi molto luminosi.</a:t>
            </a:r>
          </a:p>
          <a:p>
            <a:pPr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dirty="0" smtClean="0">
                <a:sym typeface="Calibri"/>
              </a:rPr>
              <a:t>La </a:t>
            </a:r>
            <a:r>
              <a:rPr lang="it-IT" dirty="0">
                <a:sym typeface="Calibri"/>
              </a:rPr>
              <a:t>maggior parte ha consigliato di indicare meglio le conclusioni una volta terminate le serie e gli inizi di quelle successive.</a:t>
            </a:r>
          </a:p>
        </p:txBody>
      </p:sp>
    </p:spTree>
    <p:extLst>
      <p:ext uri="{BB962C8B-B14F-4D97-AF65-F5344CB8AC3E}">
        <p14:creationId xmlns:p14="http://schemas.microsoft.com/office/powerpoint/2010/main" val="150227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8390">
        <p:fade/>
      </p:transition>
    </mc:Choice>
    <mc:Fallback>
      <p:transition advTm="1839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 smtClean="0">
                <a:sym typeface="Calibri"/>
              </a:rPr>
              <a:t>Osservazione </a:t>
            </a:r>
            <a:r>
              <a:rPr lang="it-IT" dirty="0">
                <a:sym typeface="Calibri"/>
              </a:rPr>
              <a:t>degli </a:t>
            </a:r>
            <a:r>
              <a:rPr lang="it-IT" dirty="0" smtClean="0">
                <a:sym typeface="Calibri"/>
              </a:rPr>
              <a:t>Utenti (2/2)</a:t>
            </a:r>
            <a:endParaRPr lang="it-IT" dirty="0">
              <a:sym typeface="Calibri"/>
            </a:endParaRPr>
          </a:p>
        </p:txBody>
      </p:sp>
      <p:sp>
        <p:nvSpPr>
          <p:cNvPr id="183" name="Shape 183"/>
          <p:cNvSpPr txBox="1">
            <a:spLocks noGrp="1"/>
          </p:cNvSpPr>
          <p:nvPr>
            <p:ph idx="1"/>
          </p:nvPr>
        </p:nvSpPr>
        <p:spPr>
          <a:xfrm>
            <a:off x="1154955" y="2603500"/>
            <a:ext cx="8761412" cy="4152900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Calibri"/>
              </a:rPr>
              <a:t>Lati positivi:</a:t>
            </a:r>
          </a:p>
          <a:p>
            <a:pPr marL="457189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600" dirty="0">
                <a:sym typeface="Calibri"/>
              </a:rPr>
              <a:t>Una volta fornita la spiegazione riguardo le funzionalità dell’applicazione, i tester erano molto incuriositi. </a:t>
            </a:r>
          </a:p>
          <a:p>
            <a:pPr marL="457189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600" dirty="0">
                <a:sym typeface="Calibri"/>
              </a:rPr>
              <a:t>Tutti i tester hanno trovato l’interfaccia molto intuitiva.</a:t>
            </a:r>
          </a:p>
          <a:p>
            <a:pPr marL="457189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600" dirty="0">
                <a:sym typeface="Calibri"/>
              </a:rPr>
              <a:t>Tutte le funzioni principali sono state riconosciute immediatamente.</a:t>
            </a:r>
          </a:p>
          <a:p>
            <a:pPr marL="457189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600" dirty="0">
                <a:sym typeface="Calibri"/>
              </a:rPr>
              <a:t>La scelta di utilizzare un’interfaccia minimale è piaciuta sia come schematicità che come accostamento dei colori.</a:t>
            </a:r>
          </a:p>
          <a:p>
            <a:pPr marL="457189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600" dirty="0">
                <a:sym typeface="Calibri"/>
              </a:rPr>
              <a:t>Dopo aver capito il bisogno di rispettare i timing dell’applicazione per ogni ripetizione, i tester non hanno avuto nessun problema ad eseguire gli esercizi correttamente.</a:t>
            </a:r>
          </a:p>
          <a:p>
            <a:pPr marL="457189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600" dirty="0" smtClean="0">
                <a:sym typeface="Calibri"/>
              </a:rPr>
              <a:t>Gli </a:t>
            </a:r>
            <a:r>
              <a:rPr lang="it-IT" sz="1600" dirty="0">
                <a:sym typeface="Calibri"/>
              </a:rPr>
              <a:t>utenti sono rimasti sorpresi e appagati quando, provando una ripetizione in maniera errata, l’applicazione lo riconosceva e forniva un feedback adeguato a seconda dello svolgimento.</a:t>
            </a:r>
          </a:p>
          <a:p>
            <a:pPr marL="457189" indent="-372524"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  <a:buSzPct val="60000"/>
              <a:buBlip>
                <a:blip r:embed="rId3"/>
              </a:buBlip>
            </a:pPr>
            <a:r>
              <a:rPr lang="it-IT" sz="1600" dirty="0">
                <a:sym typeface="Calibri"/>
              </a:rPr>
              <a:t>La ricompensa è piaciuta a tutti.</a:t>
            </a:r>
          </a:p>
          <a:p>
            <a:pPr>
              <a:lnSpc>
                <a:spcPct val="90000"/>
              </a:lnSpc>
              <a:spcBef>
                <a:spcPts val="1067"/>
              </a:spcBef>
              <a:buClr>
                <a:srgbClr val="888888"/>
              </a:buClr>
            </a:pPr>
            <a:endParaRPr sz="1400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5939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4507">
        <p:fade/>
      </p:transition>
    </mc:Choice>
    <mc:Fallback>
      <p:transition advTm="2450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1154954" y="707886"/>
            <a:ext cx="8761413" cy="706964"/>
          </a:xfrm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>
                <a:sym typeface="Calibri"/>
              </a:rPr>
              <a:t>Analisi dei Dati raccolti - Risultati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586975" y="2374900"/>
            <a:ext cx="11021200" cy="4245849"/>
          </a:xfrm>
          <a:prstGeom prst="rect">
            <a:avLst/>
          </a:prstGeom>
          <a:noFill/>
          <a:ln>
            <a:noFill/>
          </a:ln>
        </p:spPr>
        <p:txBody>
          <a:bodyPr lIns="91433" tIns="91433" rIns="91433" bIns="91433" anchor="t" anchorCtr="0">
            <a:noAutofit/>
          </a:bodyPr>
          <a:lstStyle/>
          <a:p>
            <a:r>
              <a:rPr lang="it-IT" sz="2000" dirty="0"/>
              <a:t>Informazioni relative al questionario demografico somministrato:</a:t>
            </a:r>
          </a:p>
          <a:p>
            <a:endParaRPr dirty="0"/>
          </a:p>
          <a:p>
            <a:pPr>
              <a:buClr>
                <a:schemeClr val="dk1"/>
              </a:buClr>
              <a:buSzPct val="53333"/>
            </a:pPr>
            <a:r>
              <a:rPr lang="it-IT" dirty="0"/>
              <a:t>Il campione in esame era formato da 11 utenti. Meno del 30% di essi era di sesso femminile.</a:t>
            </a:r>
          </a:p>
          <a:p>
            <a:pPr>
              <a:buClr>
                <a:schemeClr val="dk1"/>
              </a:buClr>
              <a:buSzPct val="53333"/>
            </a:pPr>
            <a:r>
              <a:rPr lang="it-IT" dirty="0"/>
              <a:t>In oltre solo 2 di essi avevano più di 25 anni d'età.</a:t>
            </a:r>
          </a:p>
          <a:p>
            <a:pPr>
              <a:buClr>
                <a:schemeClr val="dk1"/>
              </a:buClr>
              <a:buSzPct val="53333"/>
            </a:pPr>
            <a:r>
              <a:rPr lang="it-IT" dirty="0"/>
              <a:t>Oltre il 60% dell'utenza ha dichiarato di non svolgere attività fisica regolarmente.</a:t>
            </a:r>
          </a:p>
          <a:p>
            <a:pPr>
              <a:buClr>
                <a:schemeClr val="dk1"/>
              </a:buClr>
              <a:buSzPct val="53333"/>
            </a:pPr>
            <a:r>
              <a:rPr lang="it-IT" dirty="0"/>
              <a:t>La maggior parte dell'utenza restante ha dichiarato di svolgerla dai 3 ai 5 giorni a settimana</a:t>
            </a:r>
          </a:p>
          <a:p>
            <a:pPr>
              <a:buClr>
                <a:schemeClr val="dk1"/>
              </a:buClr>
              <a:buSzPct val="53333"/>
            </a:pPr>
            <a:r>
              <a:rPr lang="it-IT" dirty="0"/>
              <a:t>con una sola eccezzione che ha dichiarato di svolgere attività fisica meno di 3 giorni a settimana.</a:t>
            </a:r>
          </a:p>
          <a:p>
            <a:pPr>
              <a:buClr>
                <a:schemeClr val="dk1"/>
              </a:buClr>
              <a:buSzPct val="53333"/>
            </a:pPr>
            <a:r>
              <a:rPr lang="it-IT" dirty="0"/>
              <a:t>Meno del 30% del campione ha dichiarato di aver chiesto aiuto almeno una volta a un personal trainer.</a:t>
            </a:r>
          </a:p>
          <a:p>
            <a:pPr>
              <a:buClr>
                <a:schemeClr val="dk1"/>
              </a:buClr>
              <a:buSzPct val="53333"/>
            </a:pPr>
            <a:r>
              <a:rPr lang="it-IT" dirty="0"/>
              <a:t>Curiosamente uno di questi è tra quelli che attualmente non svolgono attività fisica regolarmente.</a:t>
            </a:r>
          </a:p>
          <a:p>
            <a:pPr>
              <a:buClr>
                <a:schemeClr val="dk1"/>
              </a:buClr>
              <a:buSzPct val="53333"/>
            </a:pPr>
            <a:r>
              <a:rPr lang="it-IT" dirty="0"/>
              <a:t>L'intero campione esaminato pensa che sia importante avere un personal trainer che possa seguirti durante lo svolgimento dell'attività fisica.</a:t>
            </a:r>
          </a:p>
          <a:p>
            <a:pPr>
              <a:buClr>
                <a:schemeClr val="dk1"/>
              </a:buClr>
              <a:buSzPct val="53333"/>
            </a:pPr>
            <a:r>
              <a:rPr lang="it-IT" dirty="0"/>
              <a:t>Meno del 50% dell'utenza dichiara di aver utilizzato applicazioni relative agli allenamenti.</a:t>
            </a:r>
          </a:p>
          <a:p>
            <a:r>
              <a:rPr lang="it-IT" dirty="0"/>
              <a:t>Solo un utente ha dichiarato di non aver familiarità con device di tipo smartphone.</a:t>
            </a:r>
          </a:p>
        </p:txBody>
      </p:sp>
    </p:spTree>
    <p:extLst>
      <p:ext uri="{BB962C8B-B14F-4D97-AF65-F5344CB8AC3E}">
        <p14:creationId xmlns:p14="http://schemas.microsoft.com/office/powerpoint/2010/main" val="3082934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3259">
        <p:fade/>
      </p:transition>
    </mc:Choice>
    <mc:Fallback>
      <p:transition advTm="332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 tempi di completamento dei task per ogni </a:t>
            </a:r>
            <a:r>
              <a:rPr lang="it-IT" dirty="0" smtClean="0"/>
              <a:t>utente</a:t>
            </a:r>
            <a:endParaRPr lang="it-IT" dirty="0"/>
          </a:p>
        </p:txBody>
      </p:sp>
      <p:graphicFrame>
        <p:nvGraphicFramePr>
          <p:cNvPr id="200" name="Shape 200"/>
          <p:cNvGraphicFramePr/>
          <p:nvPr>
            <p:extLst>
              <p:ext uri="{D42A27DB-BD31-4B8C-83A1-F6EECF244321}">
                <p14:modId xmlns:p14="http://schemas.microsoft.com/office/powerpoint/2010/main" val="1663317558"/>
              </p:ext>
            </p:extLst>
          </p:nvPr>
        </p:nvGraphicFramePr>
        <p:xfrm>
          <a:off x="406400" y="2362201"/>
          <a:ext cx="11290302" cy="4257253"/>
        </p:xfrm>
        <a:graphic>
          <a:graphicData uri="http://schemas.openxmlformats.org/drawingml/2006/table">
            <a:tbl>
              <a:tblPr>
                <a:tableStyleId>{1E171933-4619-4E11-9A3F-F7608DF75F80}</a:tableStyleId>
              </a:tblPr>
              <a:tblGrid>
                <a:gridCol w="1415118"/>
                <a:gridCol w="897744"/>
                <a:gridCol w="897744"/>
                <a:gridCol w="897744"/>
                <a:gridCol w="897744"/>
                <a:gridCol w="897744"/>
                <a:gridCol w="897744"/>
                <a:gridCol w="897744"/>
                <a:gridCol w="897744"/>
                <a:gridCol w="897744"/>
                <a:gridCol w="897744"/>
                <a:gridCol w="897744"/>
              </a:tblGrid>
              <a:tr h="326819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500" dirty="0"/>
                    </a:p>
                  </a:txBody>
                  <a:tcPr marL="28567" marR="28567" marT="19067" marB="19067" anchor="b">
                    <a:lnL w="12700" cmpd="sng">
                      <a:noFill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Tester 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Tester 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Tester 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Tester 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Tester 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Tester 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Tester 7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Tester 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Tester 9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Tester 10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Tester 11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Task 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2,2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2,6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2,9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3,6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4,5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1,8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1,9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2,3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6,5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1,2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1,7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Task 2</a:t>
                      </a:r>
                      <a:endParaRPr lang="it-IT" sz="1500">
                        <a:solidFill>
                          <a:schemeClr val="dk1"/>
                        </a:solidFill>
                      </a:endParaRP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2,1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3,8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2,3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3,5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5,7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Task 3</a:t>
                      </a:r>
                      <a:endParaRPr lang="it-IT" sz="1500">
                        <a:solidFill>
                          <a:schemeClr val="dk1"/>
                        </a:solidFill>
                      </a:endParaRP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104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80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112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118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94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97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91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Task 4</a:t>
                      </a:r>
                      <a:endParaRPr lang="it-IT" sz="1500">
                        <a:solidFill>
                          <a:schemeClr val="dk1"/>
                        </a:solidFill>
                      </a:endParaRP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85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74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69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108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57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77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Task 5</a:t>
                      </a:r>
                      <a:endParaRPr lang="it-IT" sz="1500">
                        <a:solidFill>
                          <a:schemeClr val="dk1"/>
                        </a:solidFill>
                      </a:endParaRP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76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80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84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53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Task 6</a:t>
                      </a:r>
                      <a:endParaRPr lang="it-IT" sz="1500">
                        <a:solidFill>
                          <a:schemeClr val="dk1"/>
                        </a:solidFill>
                      </a:endParaRP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75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59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59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78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85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86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71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74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73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Task 7</a:t>
                      </a:r>
                      <a:endParaRPr lang="it-IT" sz="1500" dirty="0">
                        <a:solidFill>
                          <a:schemeClr val="dk1"/>
                        </a:solidFill>
                      </a:endParaRP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46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72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58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endParaRPr sz="1500" dirty="0"/>
                    </a:p>
                  </a:txBody>
                  <a:tcPr marL="91433" marR="91433" marT="91433" marB="91433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Totale in sec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 342,3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 292,4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372,2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374,6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  404,5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409,8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  390,9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 349,8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325,5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381,9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335,7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8514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Totale in min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5:42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4:52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6:12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6:14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6:44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    6:49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6:30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 5:49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5:25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/>
                        <a:t>6:21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500" dirty="0"/>
                        <a:t>5:35</a:t>
                      </a:r>
                    </a:p>
                  </a:txBody>
                  <a:tcPr marL="91433" marR="91433" marT="91433" marB="91433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484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6125">
        <p:fade/>
      </p:transition>
    </mc:Choice>
    <mc:Fallback>
      <p:transition advTm="612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Presentazione</a:t>
            </a:r>
          </a:p>
        </p:txBody>
      </p:sp>
    </p:spTree>
    <p:extLst>
      <p:ext uri="{BB962C8B-B14F-4D97-AF65-F5344CB8AC3E}">
        <p14:creationId xmlns:p14="http://schemas.microsoft.com/office/powerpoint/2010/main" val="1009440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">
        <p:fade/>
      </p:transition>
    </mc:Choice>
    <mc:Fallback>
      <p:transition advTm="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1383553" y="668868"/>
            <a:ext cx="8761413" cy="706964"/>
          </a:xfrm>
          <a:prstGeom prst="rect">
            <a:avLst/>
          </a:prstGeom>
        </p:spPr>
        <p:txBody>
          <a:bodyPr vert="horz" lIns="121900" tIns="121900" rIns="121900" bIns="121900" rtlCol="0" anchor="b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it-IT" dirty="0"/>
              <a:t>Risultati del SUS</a:t>
            </a:r>
          </a:p>
        </p:txBody>
      </p:sp>
      <p:graphicFrame>
        <p:nvGraphicFramePr>
          <p:cNvPr id="206" name="Shape 206"/>
          <p:cNvGraphicFramePr/>
          <p:nvPr>
            <p:extLst>
              <p:ext uri="{D42A27DB-BD31-4B8C-83A1-F6EECF244321}">
                <p14:modId xmlns:p14="http://schemas.microsoft.com/office/powerpoint/2010/main" val="1732001353"/>
              </p:ext>
            </p:extLst>
          </p:nvPr>
        </p:nvGraphicFramePr>
        <p:xfrm>
          <a:off x="603100" y="2433977"/>
          <a:ext cx="10985862" cy="4294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238663"/>
                <a:gridCol w="886109"/>
                <a:gridCol w="886109"/>
                <a:gridCol w="886109"/>
                <a:gridCol w="886109"/>
                <a:gridCol w="886109"/>
                <a:gridCol w="886109"/>
                <a:gridCol w="886109"/>
                <a:gridCol w="886109"/>
                <a:gridCol w="886109"/>
                <a:gridCol w="886109"/>
                <a:gridCol w="886109"/>
              </a:tblGrid>
              <a:tr h="270764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endParaRPr sz="1400" dirty="0"/>
                    </a:p>
                  </a:txBody>
                  <a:tcPr marL="28567" marR="28567" marT="19067" marB="19067" anchor="ctr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Tester 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Tester 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Tester 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Tester 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Tester 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Tester 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Tester 7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Tester 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Tester 9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Tester 10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Tester 11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Domanda 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Domanda 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Domanda 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Domanda 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Domanda 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Domanda 6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Domanda 7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Domanda 8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Domanda 9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2186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Domanda 10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</a:t>
                      </a:r>
                    </a:p>
                  </a:txBody>
                  <a:tcPr marL="28567" marR="28567" marT="19067" marB="19067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8428"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Totale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40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33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35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23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31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34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36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34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26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34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36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8428">
                <a:tc>
                  <a:txBody>
                    <a:bodyPr/>
                    <a:lstStyle/>
                    <a:p>
                      <a:pPr algn="ctr" rtl="0"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Risultato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100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82,5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87,5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57,5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77,5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85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90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85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65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/>
                        <a:t>85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buNone/>
                      </a:pPr>
                      <a:r>
                        <a:rPr lang="it-IT" sz="1400" dirty="0"/>
                        <a:t>90</a:t>
                      </a:r>
                    </a:p>
                  </a:txBody>
                  <a:tcPr marL="91433" marR="91433" marT="91433" marB="91433"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07" name="Shape 207"/>
          <p:cNvSpPr txBox="1"/>
          <p:nvPr/>
        </p:nvSpPr>
        <p:spPr>
          <a:xfrm>
            <a:off x="2452659" y="1064682"/>
            <a:ext cx="6623200" cy="420399"/>
          </a:xfrm>
          <a:prstGeom prst="rect">
            <a:avLst/>
          </a:prstGeom>
          <a:noFill/>
          <a:ln>
            <a:noFill/>
          </a:ln>
        </p:spPr>
        <p:txBody>
          <a:bodyPr lIns="91433" tIns="91433" rIns="91433" bIns="91433" anchor="t" anchorCtr="0">
            <a:noAutofit/>
          </a:bodyPr>
          <a:lstStyle/>
          <a:p>
            <a:pPr algn="ctr">
              <a:lnSpc>
                <a:spcPct val="200000"/>
              </a:lnSpc>
              <a:buClr>
                <a:schemeClr val="dk1"/>
              </a:buClr>
              <a:buSzPct val="66666"/>
            </a:pPr>
            <a:r>
              <a:rPr lang="it-IT" dirty="0">
                <a:solidFill>
                  <a:schemeClr val="bg1"/>
                </a:solidFill>
              </a:rPr>
              <a:t>La media dei punteggi risultanti del SUS è 82,27 (A</a:t>
            </a:r>
            <a:r>
              <a:rPr lang="it-IT" dirty="0" smtClean="0">
                <a:solidFill>
                  <a:schemeClr val="bg1"/>
                </a:solidFill>
              </a:rPr>
              <a:t>)</a:t>
            </a:r>
            <a:endParaRPr lang="it-IT" dirty="0">
              <a:solidFill>
                <a:schemeClr val="bg1"/>
              </a:solidFill>
            </a:endParaRPr>
          </a:p>
          <a:p>
            <a:pPr algn="ctr"/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9507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6137">
        <p:fade/>
      </p:transition>
    </mc:Choice>
    <mc:Fallback>
      <p:transition advTm="61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b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</a:pPr>
            <a:r>
              <a:rPr lang="it-IT" dirty="0">
                <a:sym typeface="Calibri"/>
              </a:rPr>
              <a:t>Analisi dei Dati raccolti – Scelta Test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vert="horz" lIns="91433" tIns="45700" rIns="91433" bIns="45700" rtlCol="0" anchor="t" anchorCtr="0">
            <a:noAutofit/>
          </a:bodyPr>
          <a:lstStyle/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782"/>
              <a:buNone/>
            </a:pPr>
            <a:r>
              <a:rPr lang="it-IT" dirty="0" smtClean="0">
                <a:sym typeface="Calibri"/>
              </a:rPr>
              <a:t>Comparazione </a:t>
            </a:r>
            <a:r>
              <a:rPr lang="it-IT" dirty="0">
                <a:sym typeface="Calibri"/>
              </a:rPr>
              <a:t>medie: within-subjects si utilizza un Paired t-test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34782"/>
              <a:buNone/>
            </a:pPr>
            <a:r>
              <a:rPr lang="it-IT" dirty="0">
                <a:sym typeface="Calibri"/>
              </a:rPr>
              <a:t>Tempo di esecuzione degli esercizi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245625"/>
              </p:ext>
            </p:extLst>
          </p:nvPr>
        </p:nvGraphicFramePr>
        <p:xfrm>
          <a:off x="3576638" y="4332288"/>
          <a:ext cx="8291512" cy="1265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Worksheet" r:id="rId4" imgW="3791010" imgH="581047" progId="Excel.Sheet.12">
                  <p:embed/>
                </p:oleObj>
              </mc:Choice>
              <mc:Fallback>
                <p:oleObj name="Worksheet" r:id="rId4" imgW="3791010" imgH="581047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6638" y="4332288"/>
                        <a:ext cx="8291512" cy="1265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154953" y="3678779"/>
                <a:ext cx="1829347" cy="191943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̂"/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acc>
                        </m:num>
                        <m:den>
                          <m:f>
                            <m:f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40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sz="4000" b="0" i="1" smtClean="0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4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53" y="3678779"/>
                <a:ext cx="1829347" cy="191943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2305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7019">
        <p:fade/>
      </p:transition>
    </mc:Choice>
    <mc:Fallback>
      <p:transition advTm="701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>
                <a:sym typeface="Calibri"/>
              </a:rPr>
              <a:t>Analisi dei Dati raccolti – </a:t>
            </a:r>
            <a:r>
              <a:rPr lang="it-IT" sz="3200" dirty="0" smtClean="0">
                <a:sym typeface="Calibri"/>
              </a:rPr>
              <a:t>Calcolo differenza di tempo di completamento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6964822" y="2716725"/>
                <a:ext cx="2951544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=2,2281</m:t>
                      </m:r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4822" y="2716725"/>
                <a:ext cx="2951544" cy="6155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96153" y="2415200"/>
                <a:ext cx="4692182" cy="18341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𝐸𝑠</m:t>
                          </m:r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0,45</m:t>
                          </m:r>
                        </m:num>
                        <m:den>
                          <m:f>
                            <m:f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14,86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40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it-IT" sz="4000" b="0" i="0" smtClean="0">
                          <a:latin typeface="Cambria Math" panose="02040503050406030204" pitchFamily="18" charset="0"/>
                        </a:rPr>
                        <m:t>=0,10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3" y="2415200"/>
                <a:ext cx="4692182" cy="18341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596153" y="4548188"/>
                <a:ext cx="4745082" cy="1846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𝐸𝑠</m:t>
                          </m:r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=  </m:t>
                      </m:r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6,45</m:t>
                          </m:r>
                        </m:num>
                        <m:den>
                          <m:f>
                            <m:f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9,57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it-IT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it-IT" sz="40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e>
                              </m:rad>
                            </m:den>
                          </m:f>
                        </m:den>
                      </m:f>
                      <m:r>
                        <a:rPr lang="it-IT" sz="4000" b="0" i="0" smtClean="0">
                          <a:latin typeface="Cambria Math" panose="02040503050406030204" pitchFamily="18" charset="0"/>
                        </a:rPr>
                        <m:t> =2,23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53" y="4548188"/>
                <a:ext cx="4745082" cy="18466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5203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6124">
        <p:fade/>
      </p:transition>
    </mc:Choice>
    <mc:Fallback>
      <p:transition advTm="61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200" dirty="0">
                <a:sym typeface="Calibri"/>
              </a:rPr>
              <a:t>Analisi dei Dati raccolti – </a:t>
            </a:r>
            <a:r>
              <a:rPr lang="it-IT" sz="3200" dirty="0" smtClean="0">
                <a:sym typeface="Calibri"/>
              </a:rPr>
              <a:t>Calcolo intervallo di confidenza</a:t>
            </a:r>
            <a:endParaRPr lang="it-IT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54953" y="2829988"/>
                <a:ext cx="2655047" cy="11691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it-IT" sz="4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it-IT" sz="4000" b="0" i="1" smtClean="0">
                          <a:latin typeface="Cambria Math" panose="02040503050406030204" pitchFamily="18" charset="0"/>
                        </a:rPr>
                        <m:t>± </m:t>
                      </m:r>
                      <m:sSub>
                        <m:sSub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it-IT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it-IT" sz="4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it-IT" sz="40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it-IT" sz="40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53" y="2829988"/>
                <a:ext cx="2655047" cy="11691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154953" y="4548040"/>
                <a:ext cx="7404847" cy="90864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sz="4000" b="0" dirty="0" smtClean="0"/>
                  <a:t>0,45</a:t>
                </a:r>
                <a14:m>
                  <m:oMath xmlns:m="http://schemas.openxmlformats.org/officeDocument/2006/math">
                    <m:r>
                      <a:rPr lang="it-IT" sz="4000" b="0" i="1" smtClean="0">
                        <a:latin typeface="Cambria Math" panose="02040503050406030204" pitchFamily="18" charset="0"/>
                      </a:rPr>
                      <m:t>±2,23</m:t>
                    </m:r>
                    <m:f>
                      <m:fPr>
                        <m:ctrlPr>
                          <a:rPr lang="it-IT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4000" b="0" i="1" smtClean="0">
                            <a:latin typeface="Cambria Math" panose="02040503050406030204" pitchFamily="18" charset="0"/>
                          </a:rPr>
                          <m:t>14,86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40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rad>
                      </m:den>
                    </m:f>
                    <m:r>
                      <a:rPr lang="it-IT" sz="4000" b="0" i="1" smtClean="0">
                        <a:latin typeface="Cambria Math" panose="02040503050406030204" pitchFamily="18" charset="0"/>
                      </a:rPr>
                      <m:t> ≅0,45±9,96</m:t>
                    </m:r>
                  </m:oMath>
                </a14:m>
                <a:endParaRPr lang="it-IT" sz="40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53" y="4548040"/>
                <a:ext cx="7404847" cy="908647"/>
              </a:xfrm>
              <a:prstGeom prst="rect">
                <a:avLst/>
              </a:prstGeom>
              <a:blipFill rotWithShape="0">
                <a:blip r:embed="rId3"/>
                <a:stretch>
                  <a:fillRect l="-4115" t="-4698" b="-1342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154953" y="5691242"/>
                <a:ext cx="6960347" cy="153298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sz="4000" b="0" dirty="0" smtClean="0"/>
                  <a:t>6,45</a:t>
                </a:r>
                <a14:m>
                  <m:oMath xmlns:m="http://schemas.openxmlformats.org/officeDocument/2006/math">
                    <m:r>
                      <a:rPr lang="it-IT" sz="4000" b="0" i="1" smtClean="0">
                        <a:latin typeface="Cambria Math" panose="02040503050406030204" pitchFamily="18" charset="0"/>
                      </a:rPr>
                      <m:t>±2,23</m:t>
                    </m:r>
                    <m:f>
                      <m:fPr>
                        <m:ctrlPr>
                          <a:rPr lang="it-IT" sz="4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4000" b="0" i="1" smtClean="0">
                            <a:latin typeface="Cambria Math" panose="02040503050406030204" pitchFamily="18" charset="0"/>
                          </a:rPr>
                          <m:t>9,57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it-IT" sz="40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it-IT" sz="4000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e>
                        </m:rad>
                      </m:den>
                    </m:f>
                    <m:r>
                      <a:rPr lang="it-IT" sz="4000" b="0" i="0" smtClean="0">
                        <a:latin typeface="Cambria Math" panose="02040503050406030204" pitchFamily="18" charset="0"/>
                      </a:rPr>
                      <m:t>   ≅6,45±6,42</m:t>
                    </m:r>
                  </m:oMath>
                </a14:m>
                <a:endParaRPr lang="it-IT" sz="4000" b="0" dirty="0" smtClean="0"/>
              </a:p>
              <a:p>
                <a:endParaRPr lang="it-IT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4953" y="5691242"/>
                <a:ext cx="6960347" cy="1532984"/>
              </a:xfrm>
              <a:prstGeom prst="rect">
                <a:avLst/>
              </a:prstGeom>
              <a:blipFill rotWithShape="0">
                <a:blip r:embed="rId4"/>
                <a:stretch>
                  <a:fillRect l="-4378" t="-27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804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6124">
        <p:fade/>
      </p:transition>
    </mc:Choice>
    <mc:Fallback>
      <p:transition advTm="612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509244" cy="2283824"/>
          </a:xfrm>
        </p:spPr>
        <p:txBody>
          <a:bodyPr/>
          <a:lstStyle/>
          <a:p>
            <a:r>
              <a:rPr lang="it-IT" dirty="0" smtClean="0"/>
              <a:t>Analisi e</a:t>
            </a:r>
            <a:br>
              <a:rPr lang="it-IT" dirty="0" smtClean="0"/>
            </a:br>
            <a:r>
              <a:rPr lang="it-IT" dirty="0" smtClean="0"/>
              <a:t>Programmazione</a:t>
            </a:r>
            <a:br>
              <a:rPr lang="it-IT" dirty="0" smtClean="0"/>
            </a:br>
            <a:r>
              <a:rPr lang="it-IT" dirty="0" smtClean="0"/>
              <a:t>(slide Extra)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935712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758">
        <p:fade/>
      </p:transition>
    </mc:Choice>
    <mc:Fallback>
      <p:transition advTm="175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Analisi dei metodi (1/4)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Nei primi tentativi di creazione dell’app abbiamo tentato i diversi modi di comprendere il pattern di movimento.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Il primo in assoluto consisteva nel calibrare l’applicazione mettendo il braccio in 3 posizioni, successivamente i valori ottenuti tramite calibrazione sarebbero stati confrontati con valori noti in modo da capire se stava seguendo i valori interni alla funzione nota.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78791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4873">
        <p:fade/>
      </p:transition>
    </mc:Choice>
    <mc:Fallback>
      <p:transition advTm="1487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Analisi dei metodi (2/4)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4955" y="2603500"/>
            <a:ext cx="6299945" cy="341630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Successivamente abbiamo trovato un modo più semplice e più resistente agli errori.</a:t>
            </a:r>
          </a:p>
          <a:p>
            <a:pPr marL="0" indent="0">
              <a:buNone/>
            </a:pPr>
            <a:endParaRPr lang="it-IT" dirty="0" smtClean="0"/>
          </a:p>
          <a:p>
            <a:pPr marL="0" indent="0">
              <a:buNone/>
            </a:pPr>
            <a:r>
              <a:rPr lang="it-IT" dirty="0" smtClean="0"/>
              <a:t>Questo metodo consiste nel suddividere il pattern di movimento in tanti vettori misurati a intervalli definiti (70ms).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Da un’analisi dei dati raccolti, è stato possibile notare che il modulo dei vettori al termine del movimento tendeva a 0.</a:t>
            </a:r>
            <a:endParaRPr lang="it-IT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740" y="2603500"/>
            <a:ext cx="4126560" cy="400526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8715375" y="5238750"/>
            <a:ext cx="142875" cy="119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8634413" y="5100638"/>
            <a:ext cx="80963" cy="138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8577264" y="4981576"/>
            <a:ext cx="57151" cy="119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8529639" y="4872038"/>
            <a:ext cx="47626" cy="104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8520114" y="4776789"/>
            <a:ext cx="9525" cy="95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8520113" y="4676775"/>
            <a:ext cx="1" cy="100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8520113" y="4606133"/>
            <a:ext cx="1" cy="706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157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499">
        <p:fade/>
      </p:transition>
    </mc:Choice>
    <mc:Fallback>
      <p:transition advTm="1049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Analisi dei metodi (3/4)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4955" y="2603499"/>
            <a:ext cx="7640702" cy="394244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Sfruttando questa conoscenza, controlliamo per prima cosa il modulo.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Quando il cellulare è fermo le forze di accelerazione sono note sui 3 assi, usiamo questi valori per capire se il braccio è nella posizione ricercata.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Successivamente, quando il braccio ha raggiunto la posizione desiderata, diamo il movimento per completo, e usiamo la mediana degli angoli dei vettori raccolti per capire se il movimento è molto simile a quello aspettato.</a:t>
            </a:r>
            <a:endParaRPr lang="it-IT" dirty="0"/>
          </a:p>
        </p:txBody>
      </p:sp>
      <p:sp>
        <p:nvSpPr>
          <p:cNvPr id="16" name="Down Arrow 15"/>
          <p:cNvSpPr/>
          <p:nvPr/>
        </p:nvSpPr>
        <p:spPr>
          <a:xfrm>
            <a:off x="10243068" y="3284974"/>
            <a:ext cx="440354" cy="2038882"/>
          </a:xfrm>
          <a:prstGeom prst="downArrow">
            <a:avLst>
              <a:gd name="adj1" fmla="val 24371"/>
              <a:gd name="adj2" fmla="val 50000"/>
            </a:avLst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>
              <a:rot lat="8400000" lon="12000000" rev="174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Down Arrow 17"/>
          <p:cNvSpPr/>
          <p:nvPr/>
        </p:nvSpPr>
        <p:spPr>
          <a:xfrm>
            <a:off x="10476852" y="3769781"/>
            <a:ext cx="440354" cy="2038882"/>
          </a:xfrm>
          <a:prstGeom prst="downArrow">
            <a:avLst>
              <a:gd name="adj1" fmla="val 24371"/>
              <a:gd name="adj2" fmla="val 5000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50000"/>
                <a:alpha val="97000"/>
              </a:schemeClr>
            </a:solidFill>
          </a:ln>
          <a:scene3d>
            <a:camera prst="perspectiveContrastingLeftFacing" fov="7200000">
              <a:rot lat="21000000" lon="10200000" rev="4800000"/>
            </a:camera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Down Arrow 1"/>
          <p:cNvSpPr/>
          <p:nvPr/>
        </p:nvSpPr>
        <p:spPr>
          <a:xfrm>
            <a:off x="9571652" y="4369215"/>
            <a:ext cx="440354" cy="2038882"/>
          </a:xfrm>
          <a:prstGeom prst="downArrow">
            <a:avLst>
              <a:gd name="adj1" fmla="val 24371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 descr="http://cellphones.techfresh.net/wp-content/uploads/2011/09/ViewSonic-V430-Android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750" l="0" r="94792"/>
                    </a14:imgEffect>
                    <a14:imgEffect>
                      <a14:artisticPencilGrayscale pencilSize="3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934" y="3284974"/>
            <a:ext cx="1758695" cy="244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122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6632">
        <p:fade/>
      </p:transition>
    </mc:Choice>
    <mc:Fallback>
      <p:transition advTm="166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Analisi dei metodi (4/4)</a:t>
            </a:r>
            <a:endParaRPr lang="it-IT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54955" y="2603499"/>
            <a:ext cx="7640702" cy="3942443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Tramite la mediana degli angoli e il tempo di esecuzione del movimento possiamo dare un voto al movimento compiuto.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Quando vengono eseguiti tutti i movimenti per completare una ripetizione, grazie ai voti raccolti siamo in grado di dare un voto alla ripetizione.</a:t>
            </a:r>
            <a:endParaRPr lang="it-IT" dirty="0"/>
          </a:p>
        </p:txBody>
      </p:sp>
      <p:sp>
        <p:nvSpPr>
          <p:cNvPr id="3" name="5-Point Star 2"/>
          <p:cNvSpPr/>
          <p:nvPr/>
        </p:nvSpPr>
        <p:spPr>
          <a:xfrm>
            <a:off x="8795657" y="3468914"/>
            <a:ext cx="566057" cy="566057"/>
          </a:xfrm>
          <a:prstGeom prst="star5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5-Point Star 8"/>
          <p:cNvSpPr/>
          <p:nvPr/>
        </p:nvSpPr>
        <p:spPr>
          <a:xfrm>
            <a:off x="9427027" y="3468913"/>
            <a:ext cx="566057" cy="566057"/>
          </a:xfrm>
          <a:prstGeom prst="star5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5-Point Star 9"/>
          <p:cNvSpPr/>
          <p:nvPr/>
        </p:nvSpPr>
        <p:spPr>
          <a:xfrm>
            <a:off x="10058397" y="3468913"/>
            <a:ext cx="566057" cy="566057"/>
          </a:xfrm>
          <a:prstGeom prst="star5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5-Point Star 10"/>
          <p:cNvSpPr/>
          <p:nvPr/>
        </p:nvSpPr>
        <p:spPr>
          <a:xfrm>
            <a:off x="10689767" y="3468912"/>
            <a:ext cx="566057" cy="566057"/>
          </a:xfrm>
          <a:prstGeom prst="star5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5-Point Star 11"/>
          <p:cNvSpPr/>
          <p:nvPr/>
        </p:nvSpPr>
        <p:spPr>
          <a:xfrm>
            <a:off x="11321137" y="3468911"/>
            <a:ext cx="566057" cy="566057"/>
          </a:xfrm>
          <a:prstGeom prst="star5">
            <a:avLst/>
          </a:prstGeom>
          <a:solidFill>
            <a:schemeClr val="bg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283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766">
        <p:fade/>
      </p:transition>
    </mc:Choice>
    <mc:Fallback>
      <p:transition advTm="876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Programmazione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smtClean="0"/>
              <a:t>L’applicazione è stata programmata in Javascript, è stato usato il modello MVVM (Modelviev view model).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Essendo un’applicazione svilluppata per sistemi Embed con poche risorse sono stati usati costrutti specifici per alcune piattaforme (in modo da poter ottimizzare la velocità di esecuzione a discapito della compatibilità con i vari browser)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 smtClean="0"/>
              <a:t>Le animazioni sono state fatte usando la libreria D3.js e le grafiche create con InkSkape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480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4008">
        <p:fade/>
      </p:transition>
    </mc:Choice>
    <mc:Fallback>
      <p:transition advTm="1400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ym typeface="Oswald"/>
              </a:rPr>
              <a:t>Obiettivo del test: ‘‘Il Problema’’</a:t>
            </a:r>
            <a:endParaRPr lang="it-I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8761412" cy="3975100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sz="1900" dirty="0">
                <a:sym typeface="Lato"/>
              </a:rPr>
              <a:t>L’idea di sviluppare questo tipo di applicazione nasce dal bisogno di</a:t>
            </a: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sz="1900" dirty="0">
                <a:sym typeface="Lato"/>
              </a:rPr>
              <a:t>risolvere alcuni problemi di interazione:</a:t>
            </a:r>
            <a:endParaRPr lang="it-IT" dirty="0">
              <a:sym typeface="Lato"/>
            </a:endParaRPr>
          </a:p>
          <a:p>
            <a:pPr marL="0" lvl="0" indent="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None/>
            </a:pPr>
            <a:endParaRPr lang="it-IT" dirty="0">
              <a:sym typeface="Calibri"/>
            </a:endParaRPr>
          </a:p>
          <a:p>
            <a:pPr marL="457200" lvl="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SzPct val="60000"/>
              <a:buBlip>
                <a:blip r:embed="rId2"/>
              </a:buBlip>
            </a:pPr>
            <a:r>
              <a:rPr lang="it-IT" dirty="0">
                <a:sym typeface="Open Sans"/>
              </a:rPr>
              <a:t>L’utente può essere un neofita e non conosce le basi.</a:t>
            </a:r>
          </a:p>
          <a:p>
            <a:pPr marL="457200" lvl="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SzPct val="60000"/>
              <a:buBlip>
                <a:blip r:embed="rId2"/>
              </a:buBlip>
            </a:pPr>
            <a:r>
              <a:rPr lang="it-IT" dirty="0">
                <a:sym typeface="Open Sans"/>
              </a:rPr>
              <a:t>L’utente deve essere seguito da un personal trainer ma non è detto che questi sia sempre presente.</a:t>
            </a:r>
          </a:p>
          <a:p>
            <a:pPr marL="457200" lvl="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SzPct val="60000"/>
              <a:buBlip>
                <a:blip r:embed="rId2"/>
              </a:buBlip>
            </a:pPr>
            <a:r>
              <a:rPr lang="it-IT" dirty="0">
                <a:sym typeface="Open Sans"/>
              </a:rPr>
              <a:t>In mancanza di un personal trainer l’utente può non essere sicuro sullo svolgimento, corretto o meno, degli esercizi da lui effettuati.</a:t>
            </a:r>
          </a:p>
          <a:p>
            <a:pPr marL="457200" lvl="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SzPct val="60000"/>
              <a:buBlip>
                <a:blip r:embed="rId2"/>
              </a:buBlip>
            </a:pPr>
            <a:r>
              <a:rPr lang="it-IT" dirty="0">
                <a:sym typeface="Open Sans"/>
              </a:rPr>
              <a:t>L’utente potrebbe dimenticarsi diversi passaggi per vari esercizi e quindi dovrebbe perdere tempo per effettuare ricerche o andare a chiedere al personal trainer.</a:t>
            </a:r>
          </a:p>
          <a:p>
            <a:pPr marL="457200" lvl="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SzPct val="60000"/>
              <a:buBlip>
                <a:blip r:embed="rId2"/>
              </a:buBlip>
            </a:pPr>
            <a:r>
              <a:rPr lang="it-IT" dirty="0">
                <a:sym typeface="Open Sans"/>
              </a:rPr>
              <a:t>L’utente si distrae facilmente e mentre è occupato a svolgere un esercizio può dimenticare a che serie e/o ripetizione è arrivato.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82245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2760">
        <p:fade/>
      </p:transition>
    </mc:Choice>
    <mc:Fallback>
      <p:transition advTm="2276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Programmazione – Librerie Usate</a:t>
            </a:r>
            <a:endParaRPr lang="it-IT" dirty="0"/>
          </a:p>
        </p:txBody>
      </p:sp>
      <p:pic>
        <p:nvPicPr>
          <p:cNvPr id="4098" name="Picture 2" descr="http://www.gaggl.com/wp-content/uploads/2014/04/Apache_Cordova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2" y="3236687"/>
            <a:ext cx="3512621" cy="104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solvewithsoftware.com/portals/0/Images/kendo-u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952" y="4583826"/>
            <a:ext cx="3362756" cy="110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s3-us-west-2.amazonaws.com/johnochsioimages/code_logos/d3js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16" y="3152968"/>
            <a:ext cx="1142159" cy="112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www.drupal.org/files/images/OQAAAI1PPrJY0nBALB7mkvju3mkQXqLmzMhxEjeb4gp8aujEUQcLfLyy-Sn4gZdkAas6-k8eYbQlGDE-GCjKfF5gIrUA15jOjFfLRv77VBd5t-WfZURdP9V3PdmT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4216" y="4583826"/>
            <a:ext cx="4502150" cy="1107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03018" y="3425151"/>
            <a:ext cx="2293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 smtClean="0"/>
              <a:t>Math.js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857069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526">
        <p:fade/>
      </p:transition>
    </mc:Choice>
    <mc:Fallback>
      <p:transition advTm="352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2">
                <a:lumMod val="16000"/>
                <a:lumOff val="84000"/>
              </a:schemeClr>
            </a:gs>
            <a:gs pos="46000">
              <a:srgbClr val="0070C0">
                <a:lumMod val="98000"/>
                <a:lumOff val="2000"/>
              </a:srgbClr>
            </a:gs>
            <a:gs pos="100000">
              <a:srgbClr val="0070C0">
                <a:lumMod val="85000"/>
              </a:srgb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866" y="1467238"/>
            <a:ext cx="9144000" cy="1831852"/>
          </a:xfrm>
          <a:noFill/>
          <a:ln>
            <a:noFill/>
          </a:ln>
          <a:effectLst/>
        </p:spPr>
        <p:txBody>
          <a:bodyPr>
            <a:noAutofit/>
          </a:bodyPr>
          <a:lstStyle/>
          <a:p>
            <a:pPr algn="ctr"/>
            <a:r>
              <a:rPr lang="it-IT" sz="11500" dirty="0" smtClean="0">
                <a:solidFill>
                  <a:schemeClr val="bg1"/>
                </a:solidFill>
                <a:latin typeface="SketchFlow Print" panose="02000000000000000000" pitchFamily="2" charset="0"/>
              </a:rPr>
              <a:t>FitMeHard</a:t>
            </a:r>
            <a:endParaRPr lang="it-IT" sz="7200" dirty="0">
              <a:solidFill>
                <a:schemeClr val="bg1"/>
              </a:solidFill>
              <a:latin typeface="SketchFlow Print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5" y="5220573"/>
            <a:ext cx="1483493" cy="145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44" y="994427"/>
            <a:ext cx="1566245" cy="27774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225" y="5220572"/>
            <a:ext cx="1483493" cy="1451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8864" y="5946123"/>
            <a:ext cx="6623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dirty="0" smtClean="0">
                <a:gradFill flip="none" rotWithShape="1">
                  <a:gsLst>
                    <a:gs pos="0">
                      <a:schemeClr val="accent2">
                        <a:lumMod val="16000"/>
                        <a:lumOff val="84000"/>
                      </a:schemeClr>
                    </a:gs>
                    <a:gs pos="46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/>
                    </a:gs>
                  </a:gsLst>
                  <a:lin ang="2700000" scaled="1"/>
                  <a:tileRect/>
                </a:gradFill>
              </a:rPr>
              <a:t>4x</a:t>
            </a:r>
            <a:endParaRPr lang="it-IT" sz="3600" dirty="0">
              <a:gradFill flip="none" rotWithShape="1">
                <a:gsLst>
                  <a:gs pos="0">
                    <a:schemeClr val="accent2">
                      <a:lumMod val="16000"/>
                      <a:lumOff val="84000"/>
                    </a:schemeClr>
                  </a:gs>
                  <a:gs pos="46000">
                    <a:schemeClr val="tx1">
                      <a:lumMod val="75000"/>
                      <a:lumOff val="25000"/>
                    </a:schemeClr>
                  </a:gs>
                  <a:gs pos="100000">
                    <a:schemeClr val="tx1"/>
                  </a:gs>
                </a:gsLst>
                <a:lin ang="2700000" scaled="1"/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9015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3143">
        <p:fade/>
      </p:transition>
    </mc:Choice>
    <mc:Fallback>
      <p:transition advTm="314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1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1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6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45588" y="872196"/>
            <a:ext cx="10170941" cy="5147603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endParaRPr lang="it-IT" sz="2000" dirty="0">
              <a:sym typeface="Lato"/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sz="2000" dirty="0">
                <a:sym typeface="Oswald"/>
              </a:rPr>
              <a:t>Le principali funzioni adoperate sono: </a:t>
            </a:r>
          </a:p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endParaRPr lang="it-IT" dirty="0">
              <a:sym typeface="Oswald"/>
            </a:endParaRPr>
          </a:p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endParaRPr lang="it-IT" dirty="0">
              <a:sym typeface="Oswald"/>
            </a:endParaRPr>
          </a:p>
          <a:p>
            <a:pPr marL="45720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SzPct val="60000"/>
              <a:buBlip>
                <a:blip r:embed="rId2"/>
              </a:buBlip>
            </a:pPr>
            <a:r>
              <a:rPr lang="it-IT" dirty="0">
                <a:sym typeface="Open Sans"/>
              </a:rPr>
              <a:t>L’utilizzo di un feedback vocale che avvisa l’utente sulla correttezza dello svolgimento dell’esercizio da lui eseguito.</a:t>
            </a:r>
          </a:p>
          <a:p>
            <a:pPr marL="45720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SzPct val="60000"/>
              <a:buBlip>
                <a:blip r:embed="rId2"/>
              </a:buBlip>
            </a:pPr>
            <a:r>
              <a:rPr lang="it-IT" dirty="0">
                <a:sym typeface="Open Sans"/>
              </a:rPr>
              <a:t>L’utilizzo di accelerometri presenti nel device per riconoscere i vari pattern di movimento per ogni esercizio.</a:t>
            </a:r>
          </a:p>
          <a:p>
            <a:pPr marL="457200">
              <a:lnSpc>
                <a:spcPct val="90000"/>
              </a:lnSpc>
              <a:spcBef>
                <a:spcPts val="800"/>
              </a:spcBef>
              <a:buClr>
                <a:srgbClr val="888888"/>
              </a:buClr>
              <a:buSzPct val="60000"/>
              <a:buBlip>
                <a:blip r:embed="rId2"/>
              </a:buBlip>
            </a:pPr>
            <a:r>
              <a:rPr lang="it-IT" dirty="0">
                <a:sym typeface="Open Sans"/>
              </a:rPr>
              <a:t>Creare esercizi ex-novo: opzione consigliata per gli allenatori o per i più esperti</a:t>
            </a:r>
            <a:r>
              <a:rPr lang="it-IT" dirty="0" smtClean="0">
                <a:sym typeface="Open Sans"/>
              </a:rPr>
              <a:t>.</a:t>
            </a:r>
            <a:endParaRPr lang="it-IT" dirty="0"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677543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0507">
        <p:fade/>
      </p:transition>
    </mc:Choice>
    <mc:Fallback>
      <p:transition advTm="1050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45588" y="872196"/>
            <a:ext cx="10170941" cy="5147603"/>
          </a:xfrm>
        </p:spPr>
        <p:txBody>
          <a:bodyPr>
            <a:normAutofit/>
          </a:bodyPr>
          <a:lstStyle/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endParaRPr lang="it-IT" dirty="0">
              <a:sym typeface="Lato"/>
            </a:endParaRPr>
          </a:p>
          <a:p>
            <a:pPr marL="0" lvl="0" indent="0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r>
              <a:rPr lang="it-IT" dirty="0">
                <a:sym typeface="Oswald"/>
              </a:rPr>
              <a:t>Contesto Tecnologico: </a:t>
            </a:r>
          </a:p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endParaRPr lang="it-IT" dirty="0">
              <a:sym typeface="Oswald"/>
            </a:endParaRPr>
          </a:p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endParaRPr lang="it-IT" dirty="0"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t-IT" dirty="0">
                <a:sym typeface="Open Sans"/>
              </a:rPr>
              <a:t>Per la realizzazione dell’applicazione sono state impiegate le seguenti tecnologie: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None/>
            </a:pPr>
            <a:endParaRPr lang="it-IT" dirty="0">
              <a:sym typeface="Open San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t-IT" dirty="0">
                <a:sym typeface="Open Sans"/>
              </a:rPr>
              <a:t>Smartphone con Android OS 4.4.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None/>
            </a:pPr>
            <a:endParaRPr lang="it-IT" dirty="0">
              <a:sym typeface="Open San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t-IT" dirty="0">
                <a:sym typeface="Open Sans"/>
              </a:rPr>
              <a:t>Linguaggi di Programmazione: Versione proprietaria di Cordova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it-IT" dirty="0">
              <a:sym typeface="Open Sans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it-IT" dirty="0">
              <a:sym typeface="Open Sans"/>
            </a:endParaRPr>
          </a:p>
          <a:p>
            <a:pPr marL="0" lvl="0" indent="0" algn="ctr">
              <a:lnSpc>
                <a:spcPct val="90000"/>
              </a:lnSpc>
              <a:spcBef>
                <a:spcPts val="0"/>
              </a:spcBef>
              <a:buClr>
                <a:srgbClr val="888888"/>
              </a:buClr>
              <a:buSzPct val="25000"/>
              <a:buNone/>
            </a:pPr>
            <a:endParaRPr lang="it-IT" dirty="0">
              <a:sym typeface="Calibri"/>
            </a:endParaRPr>
          </a:p>
          <a:p>
            <a:pPr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r>
              <a:rPr lang="it-IT" dirty="0">
                <a:sym typeface="Open Sans"/>
              </a:rPr>
              <a:t>Di seguito presenteremo le differenze sostanziali e le scelte effettuate durante la fase </a:t>
            </a:r>
            <a:r>
              <a:rPr lang="it-IT" dirty="0" smtClean="0">
                <a:sym typeface="Open Sans"/>
              </a:rPr>
              <a:t>di avanzamento </a:t>
            </a:r>
            <a:r>
              <a:rPr lang="it-IT" dirty="0">
                <a:sym typeface="Open Sans"/>
              </a:rPr>
              <a:t>dei lavori passando dal prototipo a bassa fedeltà a quello ad alta fedeltà.</a:t>
            </a:r>
            <a:endParaRPr lang="it-IT" dirty="0">
              <a:sym typeface="Calibri"/>
            </a:endParaRPr>
          </a:p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None/>
            </a:pPr>
            <a:endParaRPr lang="it-IT"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003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11382">
        <p:fade/>
      </p:transition>
    </mc:Choice>
    <mc:Fallback>
      <p:transition advTm="1138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>
                <a:latin typeface="Lato"/>
                <a:ea typeface="Lato"/>
                <a:cs typeface="Lato"/>
                <a:sym typeface="Lato"/>
              </a:rPr>
              <a:t>Video Break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266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">
        <p:fade/>
      </p:transition>
    </mc:Choice>
    <mc:Fallback>
      <p:transition advTm="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626" y="1067415"/>
            <a:ext cx="8396748" cy="4723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3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887">
        <p:fade/>
      </p:transition>
    </mc:Choice>
    <mc:Fallback>
      <p:transition advTm="88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latin typeface="Lato"/>
                <a:ea typeface="Lato"/>
                <a:cs typeface="Lato"/>
                <a:sym typeface="Lato"/>
              </a:rPr>
              <a:t>Realizzazione del prototipo e scelte di design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0691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 advTm="263">
        <p:fade/>
      </p:transition>
    </mc:Choice>
    <mc:Fallback>
      <p:transition advTm="2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Custom 4">
      <a:dk1>
        <a:sysClr val="windowText" lastClr="000000"/>
      </a:dk1>
      <a:lt1>
        <a:sysClr val="window" lastClr="FFFFFF"/>
      </a:lt1>
      <a:dk2>
        <a:srgbClr val="0070C0"/>
      </a:dk2>
      <a:lt2>
        <a:srgbClr val="FFFFFF"/>
      </a:lt2>
      <a:accent1>
        <a:srgbClr val="C00000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1505</TotalTime>
  <Words>2474</Words>
  <Application>Microsoft Office PowerPoint</Application>
  <PresentationFormat>Widescreen</PresentationFormat>
  <Paragraphs>506</Paragraphs>
  <Slides>41</Slides>
  <Notes>20</Notes>
  <HiddenSlides>0</HiddenSlides>
  <MMClips>8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Cambria Math</vt:lpstr>
      <vt:lpstr>Century Gothic</vt:lpstr>
      <vt:lpstr>Kalinga</vt:lpstr>
      <vt:lpstr>Lato</vt:lpstr>
      <vt:lpstr>Open Sans</vt:lpstr>
      <vt:lpstr>Oswald</vt:lpstr>
      <vt:lpstr>SketchFlow Print</vt:lpstr>
      <vt:lpstr>Wingdings 3</vt:lpstr>
      <vt:lpstr>Ion Boardroom</vt:lpstr>
      <vt:lpstr>Worksheet</vt:lpstr>
      <vt:lpstr>FitMeHard</vt:lpstr>
      <vt:lpstr>Obiettivo del nostro progetto</vt:lpstr>
      <vt:lpstr>Presentazione</vt:lpstr>
      <vt:lpstr>Obiettivo del test: ‘‘Il Problema’’</vt:lpstr>
      <vt:lpstr>PowerPoint Presentation</vt:lpstr>
      <vt:lpstr>PowerPoint Presentation</vt:lpstr>
      <vt:lpstr>Video Break</vt:lpstr>
      <vt:lpstr>PowerPoint Presentation</vt:lpstr>
      <vt:lpstr>Realizzazione del prototipo e scelte di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</vt:lpstr>
      <vt:lpstr>Test – Fase di Preparazione (1/4) </vt:lpstr>
      <vt:lpstr>Test – Fase di Preparazione (2/4) </vt:lpstr>
      <vt:lpstr> Test – Fase di Preparazione (3/4) </vt:lpstr>
      <vt:lpstr>Test – Fase di Preparazione (4/4) </vt:lpstr>
      <vt:lpstr>Test – Fase di Introduzione</vt:lpstr>
      <vt:lpstr>Test – Fase di Esecuzione</vt:lpstr>
      <vt:lpstr> Test - Fase di Debriefing</vt:lpstr>
      <vt:lpstr>Analisi dei dati e valutazione</vt:lpstr>
      <vt:lpstr> Opinioni su FitMeHard</vt:lpstr>
      <vt:lpstr>Osservazione degli Utenti (1/2)</vt:lpstr>
      <vt:lpstr>Osservazione degli Utenti (2/2)</vt:lpstr>
      <vt:lpstr>Analisi dei Dati raccolti - Risultati</vt:lpstr>
      <vt:lpstr>I tempi di completamento dei task per ogni utente</vt:lpstr>
      <vt:lpstr>Risultati del SUS</vt:lpstr>
      <vt:lpstr>Analisi dei Dati raccolti – Scelta Test</vt:lpstr>
      <vt:lpstr>Analisi dei Dati raccolti – Calcolo differenza di tempo di completamento</vt:lpstr>
      <vt:lpstr>Analisi dei Dati raccolti – Calcolo intervallo di confidenza</vt:lpstr>
      <vt:lpstr>Analisi e Programmazione (slide Extra)</vt:lpstr>
      <vt:lpstr>Analisi dei metodi (1/4)</vt:lpstr>
      <vt:lpstr>Analisi dei metodi (2/4)</vt:lpstr>
      <vt:lpstr>Analisi dei metodi (3/4)</vt:lpstr>
      <vt:lpstr>Analisi dei metodi (4/4)</vt:lpstr>
      <vt:lpstr>Programmazione</vt:lpstr>
      <vt:lpstr>Programmazione – Librerie Usate</vt:lpstr>
      <vt:lpstr>FitMeHard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FitMeHard</dc:title>
  <dc:creator>maury carbon</dc:creator>
  <cp:lastModifiedBy>maury carbon</cp:lastModifiedBy>
  <cp:revision>49</cp:revision>
  <dcterms:created xsi:type="dcterms:W3CDTF">2015-02-22T16:53:17Z</dcterms:created>
  <dcterms:modified xsi:type="dcterms:W3CDTF">2015-02-23T17:58:37Z</dcterms:modified>
</cp:coreProperties>
</file>